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arlow SemiCondensed" panose="020B0604020202020204" charset="-18"/>
      <p:regular r:id="rId15"/>
    </p:embeddedFont>
    <p:embeddedFont>
      <p:font typeface="Bricolage Grotesque" panose="020B0604020202020204" charset="0"/>
      <p:regular r:id="rId16"/>
    </p:embeddedFont>
    <p:embeddedFont>
      <p:font typeface="Bricolage Grotesque Bold" panose="020B0604020202020204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Extenda 30 Deca" panose="020B0604020202020204" charset="0"/>
      <p:regular r:id="rId23"/>
    </p:embeddedFont>
    <p:embeddedFont>
      <p:font typeface="Inter" panose="020B0604020202020204" charset="0"/>
      <p:regular r:id="rId24"/>
    </p:embeddedFont>
    <p:embeddedFont>
      <p:font typeface="ITC Benguiat" panose="020B0604020202020204" charset="-18"/>
      <p:regular r:id="rId25"/>
    </p:embeddedFont>
    <p:embeddedFont>
      <p:font typeface="ITC Benguiat Bold" panose="020B0604020202020204" charset="-18"/>
      <p:regular r:id="rId26"/>
      <p:bold r:id="rId27"/>
    </p:embeddedFont>
    <p:embeddedFont>
      <p:font typeface="ITC Franklin Gothic LT Condensed" panose="020B0604020202020204" charset="-18"/>
      <p:regular r:id="rId28"/>
    </p:embeddedFont>
    <p:embeddedFont>
      <p:font typeface="ITC Franklin Gothic LT Condensed Italics" panose="020B0604020202020204" charset="-18"/>
      <p:regular r:id="rId29"/>
    </p:embeddedFont>
    <p:embeddedFont>
      <p:font typeface="ITC Franklin Gothic LT Condensed Semi-Bold" panose="020B0604020202020204" charset="-18"/>
      <p:regular r:id="rId30"/>
    </p:embeddedFont>
    <p:embeddedFont>
      <p:font typeface="Karnchang" panose="020B0604020202020204" charset="-34"/>
      <p:regular r:id="rId31"/>
    </p:embeddedFont>
    <p:embeddedFont>
      <p:font typeface="Karnchang Expanded" panose="020B0604020202020204" charset="-34"/>
      <p:regular r:id="rId32"/>
    </p:embeddedFont>
    <p:embeddedFont>
      <p:font typeface="Karnchang Expanded Bold" panose="020B0604020202020204" charset="-34"/>
      <p:regular r:id="rId33"/>
      <p:bold r:id="rId34"/>
    </p:embeddedFont>
    <p:embeddedFont>
      <p:font typeface="Karnchang Expanded Medium" panose="020B0604020202020204" charset="-34"/>
      <p:regular r:id="rId35"/>
    </p:embeddedFont>
    <p:embeddedFont>
      <p:font typeface="Karnchang Expanded Thin" panose="020B0604020202020204" charset="-34"/>
      <p:regular r:id="rId36"/>
    </p:embeddedFont>
    <p:embeddedFont>
      <p:font typeface="Karnchang Italics" panose="020B0604020202020204" charset="-34"/>
      <p:regular r:id="rId37"/>
      <p:italic r:id="rId38"/>
    </p:embeddedFont>
    <p:embeddedFont>
      <p:font typeface="Klein" panose="020B0604020202020204" charset="0"/>
      <p:regular r:id="rId39"/>
    </p:embeddedFont>
    <p:embeddedFont>
      <p:font typeface="Klein Black" panose="020B0604020202020204" charset="0"/>
      <p:regular r:id="rId40"/>
      <p:bold r:id="rId41"/>
    </p:embeddedFont>
    <p:embeddedFont>
      <p:font typeface="Roboto Mono" panose="020B0604020202020204" charset="0"/>
      <p:regular r:id="rId42"/>
      <p:bold r:id="rId43"/>
      <p:italic r:id="rId44"/>
      <p:boldItalic r:id="rId45"/>
    </p:embeddedFont>
    <p:embeddedFont>
      <p:font typeface="Roboto Mono Bold" panose="020B0604020202020204" charset="0"/>
      <p:regular r:id="rId46"/>
      <p:bold r:id="rId47"/>
    </p:embeddedFont>
    <p:embeddedFont>
      <p:font typeface="TT Mussels" panose="020B0604020202020204" charset="-18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6" autoAdjust="0"/>
    <p:restoredTop sz="94626" autoAdjust="0"/>
  </p:normalViewPr>
  <p:slideViewPr>
    <p:cSldViewPr>
      <p:cViewPr varScale="1">
        <p:scale>
          <a:sx n="70" d="100"/>
          <a:sy n="70" d="100"/>
        </p:scale>
        <p:origin x="40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font" Target="fonts/font28.fntdata"/><Relationship Id="rId47" Type="http://schemas.openxmlformats.org/officeDocument/2006/relationships/font" Target="fonts/font3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46" Type="http://schemas.openxmlformats.org/officeDocument/2006/relationships/font" Target="fonts/font32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45" Type="http://schemas.openxmlformats.org/officeDocument/2006/relationships/font" Target="fonts/font31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font" Target="fonts/font3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font" Target="fonts/font29.fntdata"/><Relationship Id="rId48" Type="http://schemas.openxmlformats.org/officeDocument/2006/relationships/font" Target="fonts/font34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13671" y="-2667485"/>
            <a:ext cx="6262058" cy="6262058"/>
          </a:xfrm>
          <a:custGeom>
            <a:avLst/>
            <a:gdLst/>
            <a:ahLst/>
            <a:cxnLst/>
            <a:rect l="l" t="t" r="r" b="b"/>
            <a:pathLst>
              <a:path w="6262058" h="6262058">
                <a:moveTo>
                  <a:pt x="0" y="0"/>
                </a:moveTo>
                <a:lnTo>
                  <a:pt x="6262058" y="0"/>
                </a:lnTo>
                <a:lnTo>
                  <a:pt x="6262058" y="6262058"/>
                </a:lnTo>
                <a:lnTo>
                  <a:pt x="0" y="6262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12829540" y="62734"/>
            <a:ext cx="4429759" cy="2299601"/>
            <a:chOff x="0" y="0"/>
            <a:chExt cx="1166686" cy="6056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6686" cy="605656"/>
            </a:xfrm>
            <a:custGeom>
              <a:avLst/>
              <a:gdLst/>
              <a:ahLst/>
              <a:cxnLst/>
              <a:rect l="l" t="t" r="r" b="b"/>
              <a:pathLst>
                <a:path w="1166686" h="605656">
                  <a:moveTo>
                    <a:pt x="0" y="0"/>
                  </a:moveTo>
                  <a:lnTo>
                    <a:pt x="1166686" y="0"/>
                  </a:lnTo>
                  <a:lnTo>
                    <a:pt x="1166686" y="605656"/>
                  </a:lnTo>
                  <a:lnTo>
                    <a:pt x="0" y="605656"/>
                  </a:lnTo>
                  <a:close/>
                </a:path>
              </a:pathLst>
            </a:custGeom>
            <a:solidFill>
              <a:srgbClr val="1C2122"/>
            </a:solidFill>
          </p:spPr>
          <p:txBody>
            <a:bodyPr/>
            <a:lstStyle/>
            <a:p>
              <a:endParaRPr lang="cs-CZ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166686" cy="672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168721" y="1212535"/>
            <a:ext cx="3751399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spc="210">
                <a:solidFill>
                  <a:srgbClr val="DDE1E0"/>
                </a:solidFill>
                <a:latin typeface="Karnchang Expanded Medium"/>
                <a:ea typeface="Karnchang Expanded Medium"/>
                <a:cs typeface="Karnchang Expanded Medium"/>
                <a:sym typeface="Karnchang Expanded Medium"/>
              </a:rPr>
              <a:t>Štěpán Háva</a:t>
            </a:r>
          </a:p>
          <a:p>
            <a:pPr algn="ctr">
              <a:lnSpc>
                <a:spcPts val="2520"/>
              </a:lnSpc>
            </a:pPr>
            <a:r>
              <a:rPr lang="en-US" sz="2100" b="1" spc="210">
                <a:solidFill>
                  <a:srgbClr val="DDE1E0"/>
                </a:solidFill>
                <a:latin typeface="Karnchang Expanded Medium"/>
                <a:ea typeface="Karnchang Expanded Medium"/>
                <a:cs typeface="Karnchang Expanded Medium"/>
                <a:sym typeface="Karnchang Expanded Medium"/>
              </a:rPr>
              <a:t>Matyáš Kittler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0895" y="7168043"/>
            <a:ext cx="17390288" cy="141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7999" b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TABULKOVÉ KALKULÁTORY II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750" y="9199880"/>
            <a:ext cx="11201400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 spc="-23">
                <a:solidFill>
                  <a:srgbClr val="DDE1E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Nemám rád jablíčka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11225" y="9168391"/>
            <a:ext cx="452991" cy="451859"/>
          </a:xfrm>
          <a:custGeom>
            <a:avLst/>
            <a:gdLst/>
            <a:ahLst/>
            <a:cxnLst/>
            <a:rect l="l" t="t" r="r" b="b"/>
            <a:pathLst>
              <a:path w="452991" h="451859">
                <a:moveTo>
                  <a:pt x="0" y="0"/>
                </a:moveTo>
                <a:lnTo>
                  <a:pt x="452991" y="0"/>
                </a:lnTo>
                <a:lnTo>
                  <a:pt x="452991" y="451859"/>
                </a:lnTo>
                <a:lnTo>
                  <a:pt x="0" y="451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7900779" y="2853048"/>
            <a:ext cx="10193564" cy="6150481"/>
          </a:xfrm>
          <a:custGeom>
            <a:avLst/>
            <a:gdLst/>
            <a:ahLst/>
            <a:cxnLst/>
            <a:rect l="l" t="t" r="r" b="b"/>
            <a:pathLst>
              <a:path w="10193564" h="6150481">
                <a:moveTo>
                  <a:pt x="0" y="0"/>
                </a:moveTo>
                <a:lnTo>
                  <a:pt x="10193564" y="0"/>
                </a:lnTo>
                <a:lnTo>
                  <a:pt x="10193564" y="6150481"/>
                </a:lnTo>
                <a:lnTo>
                  <a:pt x="0" y="6150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666750" y="513330"/>
            <a:ext cx="16954500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850"/>
              </a:lnSpc>
            </a:pPr>
            <a:r>
              <a:rPr lang="en-US" sz="15000">
                <a:solidFill>
                  <a:srgbClr val="F1F2F2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KONTINGENČNÍ TABULKA A GRAF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45233" y="9195132"/>
            <a:ext cx="3743321" cy="39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2311" b="1" spc="-46">
                <a:solidFill>
                  <a:srgbClr val="F1F2F2">
                    <a:alpha val="89804"/>
                  </a:srgbClr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SŠPTAJ </a:t>
            </a:r>
            <a:r>
              <a:rPr lang="en-US" sz="2311" spc="-46">
                <a:solidFill>
                  <a:srgbClr val="F1F2F2">
                    <a:alpha val="89804"/>
                  </a:srgbClr>
                </a:solidFill>
                <a:latin typeface="ITC Benguiat"/>
                <a:ea typeface="ITC Benguiat"/>
                <a:cs typeface="ITC Benguiat"/>
                <a:sym typeface="ITC Benguiat"/>
              </a:rPr>
              <a:t>Studios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6750" y="1754737"/>
            <a:ext cx="1659255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7"/>
              </a:lnSpc>
              <a:spcBef>
                <a:spcPct val="0"/>
              </a:spcBef>
            </a:pPr>
            <a:r>
              <a:rPr lang="en-US" sz="3122">
                <a:solidFill>
                  <a:srgbClr val="F1F2F2"/>
                </a:solidFill>
                <a:latin typeface="Inter"/>
                <a:ea typeface="Inter"/>
                <a:cs typeface="Inter"/>
                <a:sym typeface="Inter"/>
              </a:rPr>
              <a:t>je dynamická tabulka, která organizuje data z velké tabulky do přehledné struktury. Lze ji snadno přizpůsobit různým pohledům na data bez potřeby manuálních výpočtů.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6750" y="2777388"/>
            <a:ext cx="7048979" cy="6811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7936" lvl="1" indent="-288968" algn="l">
              <a:lnSpc>
                <a:spcPts val="3212"/>
              </a:lnSpc>
              <a:buFont typeface="Arial"/>
              <a:buChar char="•"/>
            </a:pPr>
            <a:r>
              <a:rPr lang="en-US" sz="2676">
                <a:solidFill>
                  <a:srgbClr val="F1F2F2"/>
                </a:solidFill>
                <a:latin typeface="Inter"/>
                <a:ea typeface="Inter"/>
                <a:cs typeface="Inter"/>
                <a:sym typeface="Inter"/>
              </a:rPr>
              <a:t>Shrnutí dat</a:t>
            </a:r>
          </a:p>
          <a:p>
            <a:pPr marL="1155871" lvl="2" indent="-385290" algn="l">
              <a:lnSpc>
                <a:spcPts val="3212"/>
              </a:lnSpc>
              <a:buFont typeface="Arial"/>
              <a:buChar char="⚬"/>
            </a:pPr>
            <a:r>
              <a:rPr lang="en-US" sz="2676">
                <a:solidFill>
                  <a:srgbClr val="F1F2F2"/>
                </a:solidFill>
                <a:latin typeface="Inter"/>
                <a:ea typeface="Inter"/>
                <a:cs typeface="Inter"/>
                <a:sym typeface="Inter"/>
              </a:rPr>
              <a:t>Součty, počty, průměry, maximální a minimální hodnoty.</a:t>
            </a:r>
          </a:p>
          <a:p>
            <a:pPr marL="577936" lvl="1" indent="-288968" algn="l">
              <a:lnSpc>
                <a:spcPts val="3212"/>
              </a:lnSpc>
              <a:buFont typeface="Arial"/>
              <a:buChar char="•"/>
            </a:pPr>
            <a:r>
              <a:rPr lang="en-US" sz="2676">
                <a:solidFill>
                  <a:srgbClr val="F1F2F2"/>
                </a:solidFill>
                <a:latin typeface="Inter"/>
                <a:ea typeface="Inter"/>
                <a:cs typeface="Inter"/>
                <a:sym typeface="Inter"/>
              </a:rPr>
              <a:t>Filtrování a třídění</a:t>
            </a:r>
          </a:p>
          <a:p>
            <a:pPr marL="1155871" lvl="2" indent="-385290" algn="l">
              <a:lnSpc>
                <a:spcPts val="3212"/>
              </a:lnSpc>
              <a:buFont typeface="Arial"/>
              <a:buChar char="⚬"/>
            </a:pPr>
            <a:r>
              <a:rPr lang="en-US" sz="2676">
                <a:solidFill>
                  <a:srgbClr val="F1F2F2"/>
                </a:solidFill>
                <a:latin typeface="Inter"/>
                <a:ea typeface="Inter"/>
                <a:cs typeface="Inter"/>
                <a:sym typeface="Inter"/>
              </a:rPr>
              <a:t>Možnost zobrazit pouze určité skupiny dat, např. pro určitý měsíc nebo produkt.</a:t>
            </a:r>
          </a:p>
          <a:p>
            <a:pPr marL="577936" lvl="1" indent="-288968" algn="l">
              <a:lnSpc>
                <a:spcPts val="3212"/>
              </a:lnSpc>
              <a:buFont typeface="Arial"/>
              <a:buChar char="•"/>
            </a:pPr>
            <a:r>
              <a:rPr lang="en-US" sz="2676">
                <a:solidFill>
                  <a:srgbClr val="F1F2F2"/>
                </a:solidFill>
                <a:latin typeface="Inter"/>
                <a:ea typeface="Inter"/>
                <a:cs typeface="Inter"/>
                <a:sym typeface="Inter"/>
              </a:rPr>
              <a:t>Dynamické zobrazení</a:t>
            </a:r>
          </a:p>
          <a:p>
            <a:pPr marL="1155871" lvl="2" indent="-385290" algn="l">
              <a:lnSpc>
                <a:spcPts val="3212"/>
              </a:lnSpc>
              <a:buFont typeface="Arial"/>
              <a:buChar char="⚬"/>
            </a:pPr>
            <a:r>
              <a:rPr lang="en-US" sz="2676">
                <a:solidFill>
                  <a:srgbClr val="F1F2F2"/>
                </a:solidFill>
                <a:latin typeface="Inter"/>
                <a:ea typeface="Inter"/>
                <a:cs typeface="Inter"/>
                <a:sym typeface="Inter"/>
              </a:rPr>
              <a:t>Umožňuje přetahovat pole mezi řádky, sloupci nebo hodnotami pro různé analýzy.</a:t>
            </a:r>
          </a:p>
          <a:p>
            <a:pPr marL="577936" lvl="1" indent="-288968" algn="l">
              <a:lnSpc>
                <a:spcPts val="3212"/>
              </a:lnSpc>
              <a:buFont typeface="Arial"/>
              <a:buChar char="•"/>
            </a:pPr>
            <a:r>
              <a:rPr lang="en-US" sz="2676">
                <a:solidFill>
                  <a:srgbClr val="F1F2F2"/>
                </a:solidFill>
                <a:latin typeface="Inter"/>
                <a:ea typeface="Inter"/>
                <a:cs typeface="Inter"/>
                <a:sym typeface="Inter"/>
              </a:rPr>
              <a:t>Podpora hierarchií</a:t>
            </a:r>
          </a:p>
          <a:p>
            <a:pPr marL="1155871" lvl="2" indent="-385290" algn="l">
              <a:lnSpc>
                <a:spcPts val="3212"/>
              </a:lnSpc>
              <a:buFont typeface="Arial"/>
              <a:buChar char="⚬"/>
            </a:pPr>
            <a:r>
              <a:rPr lang="en-US" sz="2676">
                <a:solidFill>
                  <a:srgbClr val="F1F2F2"/>
                </a:solidFill>
                <a:latin typeface="Inter"/>
                <a:ea typeface="Inter"/>
                <a:cs typeface="Inter"/>
                <a:sym typeface="Inter"/>
              </a:rPr>
              <a:t>Data lze seskupovat podle kategorií, časových období nebo jiných kritérií.</a:t>
            </a:r>
          </a:p>
          <a:p>
            <a:pPr marL="577936" lvl="1" indent="-288968" algn="l">
              <a:lnSpc>
                <a:spcPts val="3212"/>
              </a:lnSpc>
              <a:buFont typeface="Arial"/>
              <a:buChar char="•"/>
            </a:pPr>
            <a:r>
              <a:rPr lang="en-US" sz="2676">
                <a:solidFill>
                  <a:srgbClr val="F1F2F2"/>
                </a:solidFill>
                <a:latin typeface="Inter"/>
                <a:ea typeface="Inter"/>
                <a:cs typeface="Inter"/>
                <a:sym typeface="Inter"/>
              </a:rPr>
              <a:t>Automatické aktualizace</a:t>
            </a:r>
          </a:p>
          <a:p>
            <a:pPr marL="1155871" lvl="2" indent="-385290" algn="l">
              <a:lnSpc>
                <a:spcPts val="3212"/>
              </a:lnSpc>
              <a:spcBef>
                <a:spcPct val="0"/>
              </a:spcBef>
              <a:buFont typeface="Arial"/>
              <a:buChar char="⚬"/>
            </a:pPr>
            <a:r>
              <a:rPr lang="en-US" sz="2676">
                <a:solidFill>
                  <a:srgbClr val="F1F2F2"/>
                </a:solidFill>
                <a:latin typeface="Inter"/>
                <a:ea typeface="Inter"/>
                <a:cs typeface="Inter"/>
                <a:sym typeface="Inter"/>
              </a:rPr>
              <a:t>Při změně zdrojových dat lze tabulku snadno aktualizovat.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666750" y="1150698"/>
          <a:ext cx="6941684" cy="3276600"/>
        </p:xfrm>
        <a:graphic>
          <a:graphicData uri="http://schemas.openxmlformats.org/drawingml/2006/table">
            <a:tbl>
              <a:tblPr/>
              <a:tblGrid>
                <a:gridCol w="2318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4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915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FFFFFF"/>
                          </a:solidFill>
                          <a:latin typeface="Roboto Mono Bold"/>
                          <a:ea typeface="Roboto Mono Bold"/>
                          <a:cs typeface="Roboto Mono Bold"/>
                          <a:sym typeface="Roboto Mono Bold"/>
                        </a:rPr>
                        <a:t>Měsíc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FFFFFF"/>
                          </a:solidFill>
                          <a:latin typeface="Roboto Mono Bold"/>
                          <a:ea typeface="Roboto Mono Bold"/>
                          <a:cs typeface="Roboto Mono Bold"/>
                          <a:sym typeface="Roboto Mono Bold"/>
                        </a:rPr>
                        <a:t>Prodeje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FFFFFF"/>
                          </a:solidFill>
                          <a:latin typeface="Roboto Mono Bold"/>
                          <a:ea typeface="Roboto Mono Bold"/>
                          <a:cs typeface="Roboto Mono Bold"/>
                          <a:sym typeface="Roboto Mono Bold"/>
                        </a:rPr>
                        <a:t>Zisky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Leden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Únor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Březen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470919" y="4527644"/>
            <a:ext cx="7352074" cy="5489548"/>
          </a:xfrm>
          <a:custGeom>
            <a:avLst/>
            <a:gdLst/>
            <a:ahLst/>
            <a:cxnLst/>
            <a:rect l="l" t="t" r="r" b="b"/>
            <a:pathLst>
              <a:path w="7352074" h="5489548">
                <a:moveTo>
                  <a:pt x="0" y="0"/>
                </a:moveTo>
                <a:lnTo>
                  <a:pt x="7352073" y="0"/>
                </a:lnTo>
                <a:lnTo>
                  <a:pt x="7352073" y="5489549"/>
                </a:lnTo>
                <a:lnTo>
                  <a:pt x="0" y="5489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6" name="TextBox 6"/>
          <p:cNvSpPr txBox="1"/>
          <p:nvPr/>
        </p:nvSpPr>
        <p:spPr>
          <a:xfrm>
            <a:off x="10734675" y="5581650"/>
            <a:ext cx="6886575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4199" b="1" spc="-4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KONTINGENČNÍ TABULKA A GRAF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34675" y="7362825"/>
            <a:ext cx="688657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 spc="-21">
                <a:solidFill>
                  <a:srgbClr val="DDE1E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Grafy jsou vizuálním nástrojem pro zobrazení dat, díky kterým lze snadno porovnávat hodnoty, identifikovat trendy nebo sdělovat informace přehledněji, než pomocí samotných čísel.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624451"/>
            <a:ext cx="401002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1" spc="140">
                <a:solidFill>
                  <a:srgbClr val="DDE1E0"/>
                </a:solidFill>
                <a:latin typeface="Karnchang Expanded Medium"/>
                <a:ea typeface="Karnchang Expanded Medium"/>
                <a:cs typeface="Karnchang Expanded Medium"/>
                <a:sym typeface="Karnchang Expanded Medium"/>
              </a:rPr>
              <a:t>4ITA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11225" y="624451"/>
            <a:ext cx="401002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b="1" spc="140">
                <a:solidFill>
                  <a:srgbClr val="DDE1E0"/>
                </a:solidFill>
                <a:latin typeface="Karnchang Expanded Medium"/>
                <a:ea typeface="Karnchang Expanded Medium"/>
                <a:cs typeface="Karnchang Expanded Medium"/>
                <a:sym typeface="Karnchang Expanded Medium"/>
              </a:rPr>
              <a:t>SŠPTAJ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23234" y="9207001"/>
            <a:ext cx="410060" cy="409035"/>
          </a:xfrm>
          <a:custGeom>
            <a:avLst/>
            <a:gdLst/>
            <a:ahLst/>
            <a:cxnLst/>
            <a:rect l="l" t="t" r="r" b="b"/>
            <a:pathLst>
              <a:path w="410060" h="409035">
                <a:moveTo>
                  <a:pt x="0" y="0"/>
                </a:moveTo>
                <a:lnTo>
                  <a:pt x="410060" y="0"/>
                </a:lnTo>
                <a:lnTo>
                  <a:pt x="410060" y="409035"/>
                </a:lnTo>
                <a:lnTo>
                  <a:pt x="0" y="409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11613671" y="-2178726"/>
            <a:ext cx="6262058" cy="6262058"/>
          </a:xfrm>
          <a:custGeom>
            <a:avLst/>
            <a:gdLst/>
            <a:ahLst/>
            <a:cxnLst/>
            <a:rect l="l" t="t" r="r" b="b"/>
            <a:pathLst>
              <a:path w="6262058" h="6262058">
                <a:moveTo>
                  <a:pt x="0" y="0"/>
                </a:moveTo>
                <a:lnTo>
                  <a:pt x="6262058" y="0"/>
                </a:lnTo>
                <a:lnTo>
                  <a:pt x="6262058" y="6262058"/>
                </a:lnTo>
                <a:lnTo>
                  <a:pt x="0" y="6262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7" name="Freeform 7"/>
          <p:cNvSpPr/>
          <p:nvPr/>
        </p:nvSpPr>
        <p:spPr>
          <a:xfrm>
            <a:off x="1336451" y="3311530"/>
            <a:ext cx="3603603" cy="1535338"/>
          </a:xfrm>
          <a:custGeom>
            <a:avLst/>
            <a:gdLst/>
            <a:ahLst/>
            <a:cxnLst/>
            <a:rect l="l" t="t" r="r" b="b"/>
            <a:pathLst>
              <a:path w="3603603" h="1535338">
                <a:moveTo>
                  <a:pt x="0" y="0"/>
                </a:moveTo>
                <a:lnTo>
                  <a:pt x="3603603" y="0"/>
                </a:lnTo>
                <a:lnTo>
                  <a:pt x="3603603" y="1535338"/>
                </a:lnTo>
                <a:lnTo>
                  <a:pt x="0" y="15353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8" name="Freeform 8"/>
          <p:cNvSpPr/>
          <p:nvPr/>
        </p:nvSpPr>
        <p:spPr>
          <a:xfrm>
            <a:off x="666750" y="5507733"/>
            <a:ext cx="4943005" cy="2968436"/>
          </a:xfrm>
          <a:custGeom>
            <a:avLst/>
            <a:gdLst/>
            <a:ahLst/>
            <a:cxnLst/>
            <a:rect l="l" t="t" r="r" b="b"/>
            <a:pathLst>
              <a:path w="4943005" h="2968436">
                <a:moveTo>
                  <a:pt x="0" y="0"/>
                </a:moveTo>
                <a:lnTo>
                  <a:pt x="4943005" y="0"/>
                </a:lnTo>
                <a:lnTo>
                  <a:pt x="4943005" y="2968437"/>
                </a:lnTo>
                <a:lnTo>
                  <a:pt x="0" y="29684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9" name="Freeform 9"/>
          <p:cNvSpPr/>
          <p:nvPr/>
        </p:nvSpPr>
        <p:spPr>
          <a:xfrm>
            <a:off x="5889165" y="6036533"/>
            <a:ext cx="4823378" cy="2894027"/>
          </a:xfrm>
          <a:custGeom>
            <a:avLst/>
            <a:gdLst/>
            <a:ahLst/>
            <a:cxnLst/>
            <a:rect l="l" t="t" r="r" b="b"/>
            <a:pathLst>
              <a:path w="4823378" h="2894027">
                <a:moveTo>
                  <a:pt x="0" y="0"/>
                </a:moveTo>
                <a:lnTo>
                  <a:pt x="4823378" y="0"/>
                </a:lnTo>
                <a:lnTo>
                  <a:pt x="4823378" y="2894027"/>
                </a:lnTo>
                <a:lnTo>
                  <a:pt x="0" y="28940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10" name="Freeform 10"/>
          <p:cNvSpPr/>
          <p:nvPr/>
        </p:nvSpPr>
        <p:spPr>
          <a:xfrm>
            <a:off x="11005617" y="3916174"/>
            <a:ext cx="7055354" cy="4240718"/>
          </a:xfrm>
          <a:custGeom>
            <a:avLst/>
            <a:gdLst/>
            <a:ahLst/>
            <a:cxnLst/>
            <a:rect l="l" t="t" r="r" b="b"/>
            <a:pathLst>
              <a:path w="7055354" h="4240718">
                <a:moveTo>
                  <a:pt x="0" y="0"/>
                </a:moveTo>
                <a:lnTo>
                  <a:pt x="7055354" y="0"/>
                </a:lnTo>
                <a:lnTo>
                  <a:pt x="7055354" y="4240718"/>
                </a:lnTo>
                <a:lnTo>
                  <a:pt x="0" y="42407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11" name="Freeform 11"/>
          <p:cNvSpPr/>
          <p:nvPr/>
        </p:nvSpPr>
        <p:spPr>
          <a:xfrm>
            <a:off x="6164636" y="3193257"/>
            <a:ext cx="4272435" cy="2568006"/>
          </a:xfrm>
          <a:custGeom>
            <a:avLst/>
            <a:gdLst/>
            <a:ahLst/>
            <a:cxnLst/>
            <a:rect l="l" t="t" r="r" b="b"/>
            <a:pathLst>
              <a:path w="4272435" h="2568006">
                <a:moveTo>
                  <a:pt x="0" y="0"/>
                </a:moveTo>
                <a:lnTo>
                  <a:pt x="4272435" y="0"/>
                </a:lnTo>
                <a:lnTo>
                  <a:pt x="4272435" y="2568007"/>
                </a:lnTo>
                <a:lnTo>
                  <a:pt x="0" y="2568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12" name="TextBox 12"/>
          <p:cNvSpPr txBox="1"/>
          <p:nvPr/>
        </p:nvSpPr>
        <p:spPr>
          <a:xfrm>
            <a:off x="662739" y="440937"/>
            <a:ext cx="14499640" cy="179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1"/>
              </a:lnSpc>
            </a:pPr>
            <a:r>
              <a:rPr lang="en-US" sz="10199" b="1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SLOŽITĚJŠÍ GRAFY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6750" y="9199880"/>
            <a:ext cx="11201400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 spc="-23">
                <a:solidFill>
                  <a:srgbClr val="DDE1E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TV’s latest hit about a marine biologist's discovery of a shipwreck in Harbor Bay.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06633" y="9226694"/>
            <a:ext cx="3269096" cy="3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5"/>
              </a:lnSpc>
            </a:pPr>
            <a:r>
              <a:rPr lang="en-US" sz="2004" b="1" spc="-40">
                <a:solidFill>
                  <a:srgbClr val="DDE1E0">
                    <a:alpha val="89804"/>
                  </a:srgbClr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SŠPTAJ </a:t>
            </a:r>
            <a:r>
              <a:rPr lang="en-US" sz="2004" spc="-40">
                <a:solidFill>
                  <a:srgbClr val="DDE1E0">
                    <a:alpha val="89804"/>
                  </a:srgbClr>
                </a:solidFill>
                <a:latin typeface="ITC Benguiat"/>
                <a:ea typeface="ITC Benguiat"/>
                <a:cs typeface="ITC Benguiat"/>
                <a:sym typeface="ITC Benguiat"/>
              </a:rPr>
              <a:t>Studios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971079"/>
            <a:ext cx="1575881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7"/>
              </a:lnSpc>
              <a:spcBef>
                <a:spcPct val="0"/>
              </a:spcBef>
            </a:pPr>
            <a:r>
              <a:rPr lang="en-US" sz="3622">
                <a:solidFill>
                  <a:srgbClr val="DDE1E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např. sloupcový, čárový, výsečový, pruhový, bodový, plošný, kombinovaný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514004"/>
            <a:ext cx="1653822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7"/>
              </a:lnSpc>
              <a:spcBef>
                <a:spcPct val="0"/>
              </a:spcBef>
            </a:pPr>
            <a:r>
              <a:rPr lang="en-US" sz="3622">
                <a:solidFill>
                  <a:srgbClr val="DDE1E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poté prostorové bublinové/výsečové/povrchové, histogramy atd., kartogramy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3056929"/>
            <a:ext cx="734248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7"/>
              </a:lnSpc>
              <a:spcBef>
                <a:spcPct val="0"/>
              </a:spcBef>
            </a:pPr>
            <a:r>
              <a:rPr lang="en-US" sz="3622">
                <a:solidFill>
                  <a:srgbClr val="DDE1E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             pro zeměpisná data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97758" y="4961168"/>
            <a:ext cx="1480989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DDE1E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Zdrojová tabulka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94439" y="8671089"/>
            <a:ext cx="2821602" cy="587211"/>
            <a:chOff x="0" y="0"/>
            <a:chExt cx="3762136" cy="782949"/>
          </a:xfrm>
        </p:grpSpPr>
        <p:sp>
          <p:nvSpPr>
            <p:cNvPr id="3" name="Freeform 3"/>
            <p:cNvSpPr/>
            <p:nvPr/>
          </p:nvSpPr>
          <p:spPr>
            <a:xfrm>
              <a:off x="0" y="31110"/>
              <a:ext cx="709326" cy="653869"/>
            </a:xfrm>
            <a:custGeom>
              <a:avLst/>
              <a:gdLst/>
              <a:ahLst/>
              <a:cxnLst/>
              <a:rect l="l" t="t" r="r" b="b"/>
              <a:pathLst>
                <a:path w="709326" h="653869">
                  <a:moveTo>
                    <a:pt x="0" y="0"/>
                  </a:moveTo>
                  <a:lnTo>
                    <a:pt x="709326" y="0"/>
                  </a:lnTo>
                  <a:lnTo>
                    <a:pt x="709326" y="653869"/>
                  </a:lnTo>
                  <a:lnTo>
                    <a:pt x="0" y="65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cs-CZ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84914" y="-9525"/>
              <a:ext cx="2877223" cy="426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09"/>
                </a:lnSpc>
              </a:pPr>
              <a:r>
                <a:rPr lang="en-US" sz="2091">
                  <a:solidFill>
                    <a:srgbClr val="FFFFFF">
                      <a:alpha val="89804"/>
                    </a:srgbClr>
                  </a:solidFill>
                  <a:latin typeface="Klein Black"/>
                  <a:ea typeface="Klein Black"/>
                  <a:cs typeface="Klein Black"/>
                  <a:sym typeface="Klein Black"/>
                </a:rPr>
                <a:t>ŠŠPTAJ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84914" y="348519"/>
              <a:ext cx="2877223" cy="434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09"/>
                </a:lnSpc>
              </a:pPr>
              <a:r>
                <a:rPr lang="en-US" sz="2091">
                  <a:solidFill>
                    <a:srgbClr val="FFFFFF">
                      <a:alpha val="89804"/>
                    </a:srgbClr>
                  </a:solidFill>
                  <a:latin typeface="Klein"/>
                  <a:ea typeface="Klein"/>
                  <a:cs typeface="Klein"/>
                  <a:sym typeface="Klein"/>
                </a:rPr>
                <a:t>PRODUCTIONS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683815" y="2918589"/>
            <a:ext cx="9748620" cy="218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802"/>
              </a:lnSpc>
            </a:pPr>
            <a:r>
              <a:rPr lang="en-US" sz="15002" spc="-315" dirty="0">
                <a:solidFill>
                  <a:srgbClr val="FF4444"/>
                </a:solidFill>
                <a:latin typeface="ITC Benguiat"/>
                <a:ea typeface="ITC Benguiat"/>
                <a:cs typeface="ITC Benguiat"/>
                <a:sym typeface="ITC Benguiat"/>
              </a:rPr>
              <a:t>DĚKUJEME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57322" y="4235433"/>
            <a:ext cx="9201606" cy="1441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99"/>
              </a:lnSpc>
              <a:spcBef>
                <a:spcPct val="0"/>
              </a:spcBef>
            </a:pPr>
            <a:r>
              <a:rPr lang="en-US" sz="9999" spc="-209" dirty="0">
                <a:solidFill>
                  <a:srgbClr val="FF4444"/>
                </a:solidFill>
                <a:latin typeface="ITC Benguiat"/>
                <a:ea typeface="ITC Benguiat"/>
                <a:cs typeface="ITC Benguiat"/>
                <a:sym typeface="ITC Benguiat"/>
              </a:rPr>
              <a:t>NASHLEDANOU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88809" y="1057275"/>
            <a:ext cx="7414292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2700" spc="27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ŠTĚPÁN HÁVA + MATYÁŠ KITTLER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08137" y="6529695"/>
            <a:ext cx="617563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40"/>
              </a:lnSpc>
            </a:pPr>
            <a:r>
              <a:rPr lang="en-US" sz="2700" spc="27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MATYÁŠ KITTLER + ŠTĚPÁN HÁVA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23234" y="9207001"/>
            <a:ext cx="410060" cy="409035"/>
          </a:xfrm>
          <a:custGeom>
            <a:avLst/>
            <a:gdLst/>
            <a:ahLst/>
            <a:cxnLst/>
            <a:rect l="l" t="t" r="r" b="b"/>
            <a:pathLst>
              <a:path w="410060" h="409035">
                <a:moveTo>
                  <a:pt x="0" y="0"/>
                </a:moveTo>
                <a:lnTo>
                  <a:pt x="410060" y="0"/>
                </a:lnTo>
                <a:lnTo>
                  <a:pt x="410060" y="409035"/>
                </a:lnTo>
                <a:lnTo>
                  <a:pt x="0" y="409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7" name="TextBox 7"/>
          <p:cNvSpPr txBox="1"/>
          <p:nvPr/>
        </p:nvSpPr>
        <p:spPr>
          <a:xfrm>
            <a:off x="3150266" y="7327944"/>
            <a:ext cx="5003134" cy="616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89347" lvl="1" indent="-544674" algn="l">
              <a:lnSpc>
                <a:spcPts val="4843"/>
              </a:lnSpc>
              <a:spcBef>
                <a:spcPct val="0"/>
              </a:spcBef>
              <a:buFont typeface="Arial"/>
              <a:buChar char="•"/>
            </a:pPr>
            <a:r>
              <a:rPr lang="en-US" sz="5045" b="1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Gnumeric</a:t>
            </a:r>
            <a:endParaRPr lang="en-US" sz="5045" b="1" dirty="0">
              <a:solidFill>
                <a:srgbClr val="DDE1E0"/>
              </a:solidFill>
              <a:latin typeface="Karnchang Expanded Bold"/>
              <a:ea typeface="Karnchang Expanded Bold"/>
              <a:cs typeface="Karnchang Expanded Bold"/>
              <a:sym typeface="Karnchang Expande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59975" y="4531818"/>
            <a:ext cx="8741718" cy="582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DDE1E0"/>
                </a:solidFill>
                <a:latin typeface="Aptos Display" panose="020B0004020202020204" pitchFamily="34" charset="0"/>
                <a:cs typeface="Karnchang Expanded Thin"/>
                <a:sym typeface="Karnchang Expanded Thin"/>
              </a:rPr>
              <a:t>open-source </a:t>
            </a:r>
            <a:r>
              <a:rPr lang="en-US" sz="3399" dirty="0" err="1">
                <a:solidFill>
                  <a:srgbClr val="DDE1E0"/>
                </a:solidFill>
                <a:latin typeface="Aptos Display" panose="020B0004020202020204" pitchFamily="34" charset="0"/>
                <a:cs typeface="Karnchang Expanded Thin"/>
                <a:sym typeface="Karnchang Expanded Thin"/>
              </a:rPr>
              <a:t>alternativa</a:t>
            </a:r>
            <a:r>
              <a:rPr lang="en-US" sz="3399" dirty="0">
                <a:solidFill>
                  <a:srgbClr val="DDE1E0"/>
                </a:solidFill>
                <a:latin typeface="Aptos Display" panose="020B0004020202020204" pitchFamily="34" charset="0"/>
                <a:cs typeface="Karnchang Expanded Thin"/>
                <a:sym typeface="Karnchang Expanded Thin"/>
              </a:rPr>
              <a:t> k </a:t>
            </a:r>
            <a:r>
              <a:rPr lang="en-US" sz="3399" dirty="0" err="1">
                <a:solidFill>
                  <a:srgbClr val="DDE1E0"/>
                </a:solidFill>
                <a:latin typeface="Aptos Display" panose="020B0004020202020204" pitchFamily="34" charset="0"/>
                <a:cs typeface="Karnchang Expanded Thin"/>
                <a:sym typeface="Karnchang Expanded Thin"/>
              </a:rPr>
              <a:t>Excelu</a:t>
            </a:r>
            <a:r>
              <a:rPr lang="en-US" sz="3399" dirty="0">
                <a:solidFill>
                  <a:srgbClr val="DDE1E0"/>
                </a:solidFill>
                <a:latin typeface="Aptos Display" panose="020B0004020202020204" pitchFamily="34" charset="0"/>
                <a:cs typeface="Karnchang Expanded Thin"/>
                <a:sym typeface="Karnchang Expanded Thin"/>
              </a:rPr>
              <a:t>, </a:t>
            </a:r>
            <a:r>
              <a:rPr lang="en-US" sz="3399" dirty="0" err="1">
                <a:solidFill>
                  <a:srgbClr val="DDE1E0"/>
                </a:solidFill>
                <a:latin typeface="Aptos Display" panose="020B0004020202020204" pitchFamily="34" charset="0"/>
                <a:cs typeface="Karnchang Expanded Thin"/>
                <a:sym typeface="Karnchang Expanded Thin"/>
              </a:rPr>
              <a:t>zdarma</a:t>
            </a:r>
            <a:endParaRPr lang="en-US" sz="3399" dirty="0">
              <a:solidFill>
                <a:srgbClr val="DDE1E0"/>
              </a:solidFill>
              <a:latin typeface="Aptos Display" panose="020B0004020202020204" pitchFamily="34" charset="0"/>
              <a:cs typeface="Karnchang Expanded Thin"/>
              <a:sym typeface="Karnchang Expanded Thi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59975" y="5961323"/>
            <a:ext cx="11632406" cy="1197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DDE1E0"/>
                </a:solidFill>
                <a:latin typeface="Aptos Display" panose="020B0004020202020204" pitchFamily="34" charset="0"/>
                <a:ea typeface="Karnchang Expanded Thin"/>
                <a:cs typeface="Karnchang Expanded Thin"/>
                <a:sym typeface="Karnchang Expanded Thin"/>
              </a:rPr>
              <a:t>pro macOS a iOS, </a:t>
            </a:r>
            <a:r>
              <a:rPr lang="en-US" sz="3399" dirty="0" err="1">
                <a:solidFill>
                  <a:srgbClr val="DDE1E0"/>
                </a:solidFill>
                <a:latin typeface="Aptos Display" panose="020B0004020202020204" pitchFamily="34" charset="0"/>
                <a:ea typeface="Karnchang Expanded Thin"/>
                <a:cs typeface="Karnchang Expanded Thin"/>
                <a:sym typeface="Karnchang Expanded Thin"/>
              </a:rPr>
              <a:t>zaměřený</a:t>
            </a:r>
            <a:r>
              <a:rPr lang="en-US" sz="3399" dirty="0">
                <a:solidFill>
                  <a:srgbClr val="DDE1E0"/>
                </a:solidFill>
                <a:latin typeface="Aptos Display" panose="020B0004020202020204" pitchFamily="34" charset="0"/>
                <a:ea typeface="Karnchang Expanded Thin"/>
                <a:cs typeface="Karnchang Expanded Thin"/>
                <a:sym typeface="Karnchang Expanded Thin"/>
              </a:rPr>
              <a:t> </a:t>
            </a:r>
            <a:r>
              <a:rPr lang="en-US" sz="3399" dirty="0" err="1">
                <a:solidFill>
                  <a:srgbClr val="DDE1E0"/>
                </a:solidFill>
                <a:latin typeface="Aptos Display" panose="020B0004020202020204" pitchFamily="34" charset="0"/>
                <a:ea typeface="Karnchang Expanded Thin"/>
                <a:cs typeface="Karnchang Expanded Thin"/>
                <a:sym typeface="Karnchang Expanded Thin"/>
              </a:rPr>
              <a:t>na</a:t>
            </a:r>
            <a:r>
              <a:rPr lang="en-US" sz="3399" dirty="0">
                <a:solidFill>
                  <a:srgbClr val="DDE1E0"/>
                </a:solidFill>
                <a:latin typeface="Aptos Display" panose="020B0004020202020204" pitchFamily="34" charset="0"/>
                <a:ea typeface="Karnchang Expanded Thin"/>
                <a:cs typeface="Karnchang Expanded Thin"/>
                <a:sym typeface="Karnchang Expanded Thin"/>
              </a:rPr>
              <a:t> </a:t>
            </a:r>
            <a:r>
              <a:rPr lang="en-US" sz="3399" dirty="0" err="1">
                <a:solidFill>
                  <a:srgbClr val="DDE1E0"/>
                </a:solidFill>
                <a:latin typeface="Aptos Display" panose="020B0004020202020204" pitchFamily="34" charset="0"/>
                <a:ea typeface="Karnchang Expanded Thin"/>
                <a:cs typeface="Karnchang Expanded Thin"/>
                <a:sym typeface="Karnchang Expanded Thin"/>
              </a:rPr>
              <a:t>jednoduchost</a:t>
            </a:r>
            <a:r>
              <a:rPr lang="en-US" sz="3399" dirty="0">
                <a:solidFill>
                  <a:srgbClr val="DDE1E0"/>
                </a:solidFill>
                <a:latin typeface="Aptos Display" panose="020B0004020202020204" pitchFamily="34" charset="0"/>
                <a:ea typeface="Karnchang Expanded Thin"/>
                <a:cs typeface="Karnchang Expanded Thin"/>
                <a:sym typeface="Karnchang Expanded Thin"/>
              </a:rPr>
              <a:t> a </a:t>
            </a:r>
            <a:r>
              <a:rPr lang="en-US" sz="3399" dirty="0" err="1">
                <a:solidFill>
                  <a:srgbClr val="DDE1E0"/>
                </a:solidFill>
                <a:latin typeface="Aptos Display" panose="020B0004020202020204" pitchFamily="34" charset="0"/>
                <a:ea typeface="Karnchang Expanded Thin"/>
                <a:cs typeface="Karnchang Expanded Thin"/>
                <a:sym typeface="Karnchang Expanded Thin"/>
              </a:rPr>
              <a:t>vizuální</a:t>
            </a:r>
            <a:endParaRPr lang="en-US" sz="3399" dirty="0">
              <a:solidFill>
                <a:srgbClr val="DDE1E0"/>
              </a:solidFill>
              <a:latin typeface="Aptos Display" panose="020B0004020202020204" pitchFamily="34" charset="0"/>
              <a:ea typeface="Karnchang Expanded Thin"/>
              <a:cs typeface="Karnchang Expanded Thin"/>
              <a:sym typeface="Karnchang Expanded Thin"/>
            </a:endParaRP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DDE1E0"/>
                </a:solidFill>
                <a:latin typeface="Aptos Display" panose="020B0004020202020204" pitchFamily="34" charset="0"/>
                <a:ea typeface="Karnchang Expanded Thin"/>
                <a:cs typeface="Karnchang Expanded Thin"/>
                <a:sym typeface="Karnchang Expanded Thin"/>
              </a:rPr>
              <a:t>přitažlivost</a:t>
            </a:r>
            <a:r>
              <a:rPr lang="en-US" sz="3399" dirty="0">
                <a:solidFill>
                  <a:srgbClr val="DDE1E0"/>
                </a:solidFill>
                <a:latin typeface="Aptos Display" panose="020B0004020202020204" pitchFamily="34" charset="0"/>
                <a:ea typeface="Karnchang Expanded Thin"/>
                <a:cs typeface="Karnchang Expanded Thin"/>
                <a:sym typeface="Karnchang Expanded Thin"/>
              </a:rPr>
              <a:t>, </a:t>
            </a:r>
            <a:r>
              <a:rPr lang="en-US" sz="3399" dirty="0" err="1">
                <a:solidFill>
                  <a:srgbClr val="DDE1E0"/>
                </a:solidFill>
                <a:latin typeface="Aptos Display" panose="020B0004020202020204" pitchFamily="34" charset="0"/>
                <a:ea typeface="Karnchang Expanded Thin"/>
                <a:cs typeface="Karnchang Expanded Thin"/>
                <a:sym typeface="Karnchang Expanded Thin"/>
              </a:rPr>
              <a:t>méně</a:t>
            </a:r>
            <a:r>
              <a:rPr lang="en-US" sz="3399" dirty="0">
                <a:solidFill>
                  <a:srgbClr val="DDE1E0"/>
                </a:solidFill>
                <a:latin typeface="Aptos Display" panose="020B0004020202020204" pitchFamily="34" charset="0"/>
                <a:ea typeface="Karnchang Expanded Thin"/>
                <a:cs typeface="Karnchang Expanded Thin"/>
                <a:sym typeface="Karnchang Expanded Thin"/>
              </a:rPr>
              <a:t> </a:t>
            </a:r>
            <a:r>
              <a:rPr lang="en-US" sz="3399" dirty="0" err="1">
                <a:solidFill>
                  <a:srgbClr val="DDE1E0"/>
                </a:solidFill>
                <a:latin typeface="Aptos Display" panose="020B0004020202020204" pitchFamily="34" charset="0"/>
                <a:ea typeface="Karnchang Expanded Thin"/>
                <a:cs typeface="Karnchang Expanded Thin"/>
                <a:sym typeface="Karnchang Expanded Thin"/>
              </a:rPr>
              <a:t>funkcí</a:t>
            </a:r>
            <a:r>
              <a:rPr lang="en-US" sz="3399" dirty="0">
                <a:solidFill>
                  <a:srgbClr val="DDE1E0"/>
                </a:solidFill>
                <a:latin typeface="Aptos Display" panose="020B0004020202020204" pitchFamily="34" charset="0"/>
                <a:ea typeface="Karnchang Expanded Thin"/>
                <a:cs typeface="Karnchang Expanded Thin"/>
                <a:sym typeface="Karnchang Expanded Thin"/>
              </a:rPr>
              <a:t> </a:t>
            </a:r>
            <a:r>
              <a:rPr lang="en-US" sz="3399" dirty="0" err="1">
                <a:solidFill>
                  <a:srgbClr val="DDE1E0"/>
                </a:solidFill>
                <a:latin typeface="Aptos Display" panose="020B0004020202020204" pitchFamily="34" charset="0"/>
                <a:ea typeface="Karnchang Expanded Thin"/>
                <a:cs typeface="Karnchang Expanded Thin"/>
                <a:sym typeface="Karnchang Expanded Thin"/>
              </a:rPr>
              <a:t>než</a:t>
            </a:r>
            <a:r>
              <a:rPr lang="en-US" sz="3399" dirty="0">
                <a:solidFill>
                  <a:srgbClr val="DDE1E0"/>
                </a:solidFill>
                <a:latin typeface="Aptos Display" panose="020B0004020202020204" pitchFamily="34" charset="0"/>
                <a:ea typeface="Karnchang Expanded Thin"/>
                <a:cs typeface="Karnchang Expanded Thin"/>
                <a:sym typeface="Karnchang Expanded Thin"/>
              </a:rPr>
              <a:t> Excel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59975" y="7986560"/>
            <a:ext cx="9783961" cy="582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DDE1E0"/>
                </a:solidFill>
                <a:latin typeface="Aptos Display" panose="020B0004020202020204" pitchFamily="34" charset="0"/>
                <a:ea typeface="Karnchang Expanded Thin"/>
                <a:cs typeface="Karnchang Expanded Thin"/>
                <a:sym typeface="Karnchang Expanded Thin"/>
              </a:rPr>
              <a:t>odlehčený</a:t>
            </a:r>
            <a:r>
              <a:rPr lang="en-US" sz="3399" dirty="0">
                <a:solidFill>
                  <a:srgbClr val="DDE1E0"/>
                </a:solidFill>
                <a:latin typeface="Aptos Display" panose="020B0004020202020204" pitchFamily="34" charset="0"/>
                <a:ea typeface="Karnchang Expanded Thin"/>
                <a:cs typeface="Karnchang Expanded Thin"/>
                <a:sym typeface="Karnchang Expanded Thin"/>
              </a:rPr>
              <a:t> TK pro Linux, </a:t>
            </a:r>
            <a:r>
              <a:rPr lang="en-US" sz="3399" dirty="0" err="1">
                <a:solidFill>
                  <a:srgbClr val="DDE1E0"/>
                </a:solidFill>
                <a:latin typeface="Aptos Display" panose="020B0004020202020204" pitchFamily="34" charset="0"/>
                <a:ea typeface="Karnchang Expanded Thin"/>
                <a:cs typeface="Karnchang Expanded Thin"/>
                <a:sym typeface="Karnchang Expanded Thin"/>
              </a:rPr>
              <a:t>šířen</a:t>
            </a:r>
            <a:r>
              <a:rPr lang="en-US" sz="3399" dirty="0">
                <a:solidFill>
                  <a:srgbClr val="DDE1E0"/>
                </a:solidFill>
                <a:latin typeface="Aptos Display" panose="020B0004020202020204" pitchFamily="34" charset="0"/>
                <a:ea typeface="Karnchang Expanded Thin"/>
                <a:cs typeface="Karnchang Expanded Thin"/>
                <a:sym typeface="Karnchang Expanded Thin"/>
              </a:rPr>
              <a:t> pod </a:t>
            </a:r>
            <a:r>
              <a:rPr lang="en-US" sz="3399" dirty="0" err="1">
                <a:solidFill>
                  <a:srgbClr val="DDE1E0"/>
                </a:solidFill>
                <a:latin typeface="Aptos Display" panose="020B0004020202020204" pitchFamily="34" charset="0"/>
                <a:ea typeface="Karnchang Expanded Thin"/>
                <a:cs typeface="Karnchang Expanded Thin"/>
                <a:sym typeface="Karnchang Expanded Thin"/>
              </a:rPr>
              <a:t>licencí</a:t>
            </a:r>
            <a:r>
              <a:rPr lang="en-US" sz="3399" dirty="0">
                <a:solidFill>
                  <a:srgbClr val="DDE1E0"/>
                </a:solidFill>
                <a:latin typeface="Aptos Display" panose="020B0004020202020204" pitchFamily="34" charset="0"/>
                <a:ea typeface="Karnchang Expanded Thin"/>
                <a:cs typeface="Karnchang Expanded Thin"/>
                <a:sym typeface="Karnchang Expanded Thin"/>
              </a:rPr>
              <a:t> GNU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6370" y="361950"/>
            <a:ext cx="17375260" cy="212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2000" b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Používaný software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82886" y="9271375"/>
            <a:ext cx="3224998" cy="3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5"/>
              </a:lnSpc>
            </a:pPr>
            <a:r>
              <a:rPr lang="en-US" sz="2004" spc="-40">
                <a:solidFill>
                  <a:srgbClr val="DDE1E0">
                    <a:alpha val="89804"/>
                  </a:srgbClr>
                </a:solidFill>
                <a:latin typeface="ITC Benguiat"/>
                <a:ea typeface="ITC Benguiat"/>
                <a:cs typeface="ITC Benguiat"/>
                <a:sym typeface="ITC Benguiat"/>
              </a:rPr>
              <a:t>SŠPTAJ Studios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50266" y="2443698"/>
            <a:ext cx="3555334" cy="616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89347" lvl="1" indent="-544674" algn="l">
              <a:lnSpc>
                <a:spcPts val="4843"/>
              </a:lnSpc>
              <a:spcBef>
                <a:spcPct val="0"/>
              </a:spcBef>
              <a:buFont typeface="Arial"/>
              <a:buChar char="•"/>
            </a:pPr>
            <a:r>
              <a:rPr lang="en-US" sz="5045" b="1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Excel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50266" y="3797003"/>
            <a:ext cx="7365334" cy="616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89347" lvl="1" indent="-544674" algn="l">
              <a:lnSpc>
                <a:spcPts val="4843"/>
              </a:lnSpc>
              <a:spcBef>
                <a:spcPct val="0"/>
              </a:spcBef>
              <a:buFont typeface="Arial"/>
              <a:buChar char="•"/>
            </a:pPr>
            <a:r>
              <a:rPr lang="en-US" sz="5045" b="1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LibreOffice Calc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50266" y="5226508"/>
            <a:ext cx="4698334" cy="616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89347" lvl="1" indent="-544674" algn="l">
              <a:lnSpc>
                <a:spcPts val="4843"/>
              </a:lnSpc>
              <a:spcBef>
                <a:spcPct val="0"/>
              </a:spcBef>
              <a:buFont typeface="Arial"/>
              <a:buChar char="•"/>
            </a:pPr>
            <a:r>
              <a:rPr lang="en-US" sz="5045" b="1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Numbers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59975" y="3102313"/>
            <a:ext cx="13158192" cy="577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DDE1E0"/>
                </a:solidFill>
                <a:latin typeface="Aptos Display" panose="020B0004020202020204" pitchFamily="34" charset="0"/>
                <a:cs typeface="Karnchang Expanded Thin"/>
                <a:sym typeface="Karnchang Expanded Thin"/>
              </a:rPr>
              <a:t>nejpoužívanější</a:t>
            </a:r>
            <a:r>
              <a:rPr lang="en-US" sz="3399" dirty="0">
                <a:solidFill>
                  <a:srgbClr val="DDE1E0"/>
                </a:solidFill>
                <a:latin typeface="Karnchang Expanded Thin"/>
                <a:ea typeface="Karnchang Expanded Thin"/>
                <a:cs typeface="Karnchang Expanded Thin"/>
                <a:sym typeface="Karnchang Expanded Thin"/>
              </a:rPr>
              <a:t> </a:t>
            </a:r>
            <a:r>
              <a:rPr lang="en-US" sz="3399" dirty="0" err="1">
                <a:solidFill>
                  <a:srgbClr val="DDE1E0"/>
                </a:solidFill>
                <a:latin typeface="Aptos Display" panose="020B0004020202020204" pitchFamily="34" charset="0"/>
                <a:cs typeface="Karnchang Expanded Thin"/>
                <a:sym typeface="Karnchang Expanded Thin"/>
              </a:rPr>
              <a:t>kalkulátor</a:t>
            </a:r>
            <a:r>
              <a:rPr lang="en-US" sz="3399" dirty="0">
                <a:solidFill>
                  <a:srgbClr val="DDE1E0"/>
                </a:solidFill>
                <a:latin typeface="Aptos Display" panose="020B0004020202020204" pitchFamily="34" charset="0"/>
                <a:cs typeface="Karnchang Expanded Thin"/>
                <a:sym typeface="Karnchang Expanded Thin"/>
              </a:rPr>
              <a:t>, </a:t>
            </a:r>
            <a:r>
              <a:rPr lang="en-US" sz="3399" dirty="0" err="1">
                <a:solidFill>
                  <a:srgbClr val="DDE1E0"/>
                </a:solidFill>
                <a:latin typeface="Aptos Display" panose="020B0004020202020204" pitchFamily="34" charset="0"/>
                <a:cs typeface="Karnchang Expanded Thin"/>
                <a:sym typeface="Karnchang Expanded Thin"/>
              </a:rPr>
              <a:t>součástí</a:t>
            </a:r>
            <a:r>
              <a:rPr lang="en-US" sz="3399" dirty="0">
                <a:solidFill>
                  <a:srgbClr val="DDE1E0"/>
                </a:solidFill>
                <a:latin typeface="Aptos Display" panose="020B0004020202020204" pitchFamily="34" charset="0"/>
                <a:cs typeface="Karnchang Expanded Thin"/>
                <a:sym typeface="Karnchang Expanded Thin"/>
              </a:rPr>
              <a:t> MS Office, </a:t>
            </a:r>
            <a:r>
              <a:rPr lang="en-US" sz="3399" dirty="0" err="1">
                <a:solidFill>
                  <a:srgbClr val="DDE1E0"/>
                </a:solidFill>
                <a:latin typeface="Aptos Display" panose="020B0004020202020204" pitchFamily="34" charset="0"/>
                <a:cs typeface="Karnchang Expanded Thin"/>
                <a:sym typeface="Karnchang Expanded Thin"/>
              </a:rPr>
              <a:t>pokročilé</a:t>
            </a:r>
            <a:r>
              <a:rPr lang="en-US" sz="3399" dirty="0">
                <a:solidFill>
                  <a:srgbClr val="DDE1E0"/>
                </a:solidFill>
                <a:latin typeface="Aptos Display" panose="020B0004020202020204" pitchFamily="34" charset="0"/>
                <a:cs typeface="Karnchang Expanded Thin"/>
                <a:sym typeface="Karnchang Expanded Thin"/>
              </a:rPr>
              <a:t> </a:t>
            </a:r>
            <a:r>
              <a:rPr lang="en-US" sz="3399" dirty="0" err="1">
                <a:solidFill>
                  <a:srgbClr val="DDE1E0"/>
                </a:solidFill>
                <a:latin typeface="Aptos Display" panose="020B0004020202020204" pitchFamily="34" charset="0"/>
                <a:cs typeface="Karnchang Expanded Thin"/>
                <a:sym typeface="Karnchang Expanded Thin"/>
              </a:rPr>
              <a:t>funkce</a:t>
            </a:r>
            <a:endParaRPr lang="en-US" sz="3399" dirty="0">
              <a:solidFill>
                <a:srgbClr val="DDE1E0"/>
              </a:solidFill>
              <a:latin typeface="Aptos Display" panose="020B0004020202020204" pitchFamily="34" charset="0"/>
              <a:cs typeface="Karnchang Expanded Thin"/>
              <a:sym typeface="Karnchang Expanded Thin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26832" y="423380"/>
            <a:ext cx="11201400" cy="1543050"/>
            <a:chOff x="0" y="0"/>
            <a:chExt cx="2950163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0163" cy="406400"/>
            </a:xfrm>
            <a:custGeom>
              <a:avLst/>
              <a:gdLst/>
              <a:ahLst/>
              <a:cxnLst/>
              <a:rect l="l" t="t" r="r" b="b"/>
              <a:pathLst>
                <a:path w="2950163" h="406400">
                  <a:moveTo>
                    <a:pt x="0" y="0"/>
                  </a:moveTo>
                  <a:lnTo>
                    <a:pt x="2950163" y="0"/>
                  </a:lnTo>
                  <a:lnTo>
                    <a:pt x="2950163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DE1E0"/>
              </a:solidFill>
              <a:prstDash val="solid"/>
              <a:miter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950163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26832" y="2396020"/>
            <a:ext cx="11201400" cy="1543050"/>
            <a:chOff x="0" y="0"/>
            <a:chExt cx="295016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50163" cy="406400"/>
            </a:xfrm>
            <a:custGeom>
              <a:avLst/>
              <a:gdLst/>
              <a:ahLst/>
              <a:cxnLst/>
              <a:rect l="l" t="t" r="r" b="b"/>
              <a:pathLst>
                <a:path w="2950163" h="406400">
                  <a:moveTo>
                    <a:pt x="0" y="0"/>
                  </a:moveTo>
                  <a:lnTo>
                    <a:pt x="2950163" y="0"/>
                  </a:lnTo>
                  <a:lnTo>
                    <a:pt x="2950163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DE1E0"/>
              </a:solidFill>
              <a:prstDash val="solid"/>
              <a:miter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950163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26832" y="4367695"/>
            <a:ext cx="11201400" cy="1543050"/>
            <a:chOff x="0" y="0"/>
            <a:chExt cx="2950163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50163" cy="406400"/>
            </a:xfrm>
            <a:custGeom>
              <a:avLst/>
              <a:gdLst/>
              <a:ahLst/>
              <a:cxnLst/>
              <a:rect l="l" t="t" r="r" b="b"/>
              <a:pathLst>
                <a:path w="2950163" h="406400">
                  <a:moveTo>
                    <a:pt x="0" y="0"/>
                  </a:moveTo>
                  <a:lnTo>
                    <a:pt x="2950163" y="0"/>
                  </a:lnTo>
                  <a:lnTo>
                    <a:pt x="2950163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DE1E0"/>
              </a:solidFill>
              <a:prstDash val="solid"/>
              <a:miter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950163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26832" y="6339370"/>
            <a:ext cx="11201400" cy="1543050"/>
            <a:chOff x="0" y="0"/>
            <a:chExt cx="2950163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50163" cy="406400"/>
            </a:xfrm>
            <a:custGeom>
              <a:avLst/>
              <a:gdLst/>
              <a:ahLst/>
              <a:cxnLst/>
              <a:rect l="l" t="t" r="r" b="b"/>
              <a:pathLst>
                <a:path w="2950163" h="406400">
                  <a:moveTo>
                    <a:pt x="0" y="0"/>
                  </a:moveTo>
                  <a:lnTo>
                    <a:pt x="2950163" y="0"/>
                  </a:lnTo>
                  <a:lnTo>
                    <a:pt x="2950163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DE1E0"/>
              </a:solidFill>
              <a:prstDash val="solid"/>
              <a:miter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950163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44181" y="9214208"/>
            <a:ext cx="1023374" cy="1023374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6626832" y="8320570"/>
            <a:ext cx="11201400" cy="1543050"/>
            <a:chOff x="0" y="0"/>
            <a:chExt cx="2950163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50163" cy="406400"/>
            </a:xfrm>
            <a:custGeom>
              <a:avLst/>
              <a:gdLst/>
              <a:ahLst/>
              <a:cxnLst/>
              <a:rect l="l" t="t" r="r" b="b"/>
              <a:pathLst>
                <a:path w="2950163" h="406400">
                  <a:moveTo>
                    <a:pt x="0" y="0"/>
                  </a:moveTo>
                  <a:lnTo>
                    <a:pt x="2950163" y="0"/>
                  </a:lnTo>
                  <a:lnTo>
                    <a:pt x="2950163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DE1E0"/>
              </a:solidFill>
              <a:prstDash val="solid"/>
              <a:miter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2950163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66750" y="1348630"/>
            <a:ext cx="4314825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4199" b="1" spc="-4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CO JSOU TO FUNKCE?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6750" y="3000857"/>
            <a:ext cx="5572926" cy="306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2"/>
              </a:lnSpc>
              <a:spcBef>
                <a:spcPct val="0"/>
              </a:spcBef>
            </a:pPr>
            <a:r>
              <a:rPr lang="en-US" sz="2918" spc="-29">
                <a:solidFill>
                  <a:srgbClr val="DDE1E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Funkce v tabulkovém kalkulátoru jsou předdefinované vzorce, které umožňují provádět různé typy výpočtů a operací na datech. Jsou základním nástrojem pro efektivní práci s tabulkami a umožňují zpracovávat velké objemy dat rychle a bez chyb.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41170" y="932968"/>
            <a:ext cx="3446579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 spc="-2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ZÁKLADNÍ FUNKCE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89954" y="425065"/>
            <a:ext cx="6163687" cy="1537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5"/>
              </a:lnSpc>
            </a:pPr>
            <a:endParaRPr/>
          </a:p>
          <a:p>
            <a:pPr marL="443531" lvl="1" indent="-221766" algn="l">
              <a:lnSpc>
                <a:spcPts val="2465"/>
              </a:lnSpc>
              <a:buFont typeface="Arial"/>
              <a:buChar char="•"/>
            </a:pPr>
            <a:r>
              <a:rPr lang="en-US" sz="2054" spc="-20">
                <a:solidFill>
                  <a:srgbClr val="DDE1E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SUM: Součet hodnot (např. =SUM(A1:A10)).</a:t>
            </a:r>
          </a:p>
          <a:p>
            <a:pPr marL="443531" lvl="1" indent="-221766" algn="l">
              <a:lnSpc>
                <a:spcPts val="2465"/>
              </a:lnSpc>
              <a:buFont typeface="Arial"/>
              <a:buChar char="•"/>
            </a:pPr>
            <a:r>
              <a:rPr lang="en-US" sz="2054" spc="-20">
                <a:solidFill>
                  <a:srgbClr val="DDE1E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AVERAGE: Průměr hodnot (např. =AVERAGE(B1:B10)).</a:t>
            </a:r>
          </a:p>
          <a:p>
            <a:pPr marL="443531" lvl="1" indent="-221766" algn="l">
              <a:lnSpc>
                <a:spcPts val="2465"/>
              </a:lnSpc>
              <a:spcBef>
                <a:spcPct val="0"/>
              </a:spcBef>
              <a:buFont typeface="Arial"/>
              <a:buChar char="•"/>
            </a:pPr>
            <a:r>
              <a:rPr lang="en-US" sz="2054" spc="-20">
                <a:solidFill>
                  <a:srgbClr val="DDE1E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IF: Podmíněné výpočty (např. =IF(A1&gt;10, "ANO", "NE")).</a:t>
            </a:r>
          </a:p>
          <a:p>
            <a:pPr marL="0" lvl="0" indent="0" algn="l">
              <a:lnSpc>
                <a:spcPts val="2465"/>
              </a:lnSpc>
              <a:spcBef>
                <a:spcPct val="0"/>
              </a:spcBef>
            </a:pPr>
            <a:endParaRPr lang="en-US" sz="2054" spc="-20">
              <a:solidFill>
                <a:srgbClr val="DDE1E0"/>
              </a:solidFill>
              <a:latin typeface="Barlow SemiCondensed"/>
              <a:ea typeface="Barlow SemiCondensed"/>
              <a:cs typeface="Barlow SemiCondensed"/>
              <a:sym typeface="Barlow SemiCondense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041170" y="2905607"/>
            <a:ext cx="3446579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 spc="-2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TEXTOVÉ FUNKCE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15362" y="2411851"/>
            <a:ext cx="7712870" cy="1511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3"/>
              </a:lnSpc>
            </a:pPr>
            <a:endParaRPr/>
          </a:p>
          <a:p>
            <a:pPr marL="436014" lvl="1" indent="-218007" algn="l">
              <a:lnSpc>
                <a:spcPts val="2423"/>
              </a:lnSpc>
              <a:buFont typeface="Arial"/>
              <a:buChar char="•"/>
            </a:pPr>
            <a:r>
              <a:rPr lang="en-US" sz="2019" spc="-20">
                <a:solidFill>
                  <a:srgbClr val="DDE1E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CONCATENATE/TEXTJOIN: Spojení textů (např. =CONCATENATE(A1, " ", B1)).</a:t>
            </a:r>
          </a:p>
          <a:p>
            <a:pPr marL="436014" lvl="1" indent="-218007" algn="l">
              <a:lnSpc>
                <a:spcPts val="2423"/>
              </a:lnSpc>
              <a:buFont typeface="Arial"/>
              <a:buChar char="•"/>
            </a:pPr>
            <a:r>
              <a:rPr lang="en-US" sz="2019" spc="-20">
                <a:solidFill>
                  <a:srgbClr val="DDE1E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LEFT/RIGHT/MID: Extrahování částí textu.</a:t>
            </a:r>
          </a:p>
          <a:p>
            <a:pPr marL="436014" lvl="1" indent="-218007" algn="l">
              <a:lnSpc>
                <a:spcPts val="2423"/>
              </a:lnSpc>
              <a:spcBef>
                <a:spcPct val="0"/>
              </a:spcBef>
              <a:buFont typeface="Arial"/>
              <a:buChar char="•"/>
            </a:pPr>
            <a:r>
              <a:rPr lang="en-US" sz="2019" spc="-20">
                <a:solidFill>
                  <a:srgbClr val="DDE1E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LEN: Délka textu.</a:t>
            </a:r>
          </a:p>
          <a:p>
            <a:pPr marL="0" lvl="0" indent="0" algn="l">
              <a:lnSpc>
                <a:spcPts val="2423"/>
              </a:lnSpc>
              <a:spcBef>
                <a:spcPct val="0"/>
              </a:spcBef>
            </a:pPr>
            <a:endParaRPr lang="en-US" sz="2019" spc="-20">
              <a:solidFill>
                <a:srgbClr val="DDE1E0"/>
              </a:solidFill>
              <a:latin typeface="Barlow SemiCondensed"/>
              <a:ea typeface="Barlow SemiCondensed"/>
              <a:cs typeface="Barlow SemiCondensed"/>
              <a:sym typeface="Barlow SemiCondense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041170" y="4843945"/>
            <a:ext cx="3446579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 b="1" u="none" strike="noStrike" spc="-21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DATUM A </a:t>
            </a:r>
            <a:r>
              <a:rPr lang="en-US" sz="2100" b="1" u="none" strike="noStrike" spc="-21" dirty="0">
                <a:solidFill>
                  <a:srgbClr val="DDE1E0"/>
                </a:solidFill>
                <a:latin typeface="Aptos Display" panose="020B0004020202020204" pitchFamily="34" charset="0"/>
                <a:ea typeface="Karnchang Expanded Bold"/>
                <a:cs typeface="Karnchang Expanded Bold"/>
                <a:sym typeface="Karnchang Expanded Bold"/>
              </a:rPr>
              <a:t>Č</a:t>
            </a:r>
            <a:r>
              <a:rPr lang="en-US" sz="2100" b="1" u="none" strike="noStrike" spc="-21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AS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562767" y="4367695"/>
            <a:ext cx="6818061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8"/>
              </a:lnSpc>
            </a:pPr>
            <a:endParaRPr/>
          </a:p>
          <a:p>
            <a:pPr marL="442400" lvl="1" indent="-221200" algn="l">
              <a:lnSpc>
                <a:spcPts val="2458"/>
              </a:lnSpc>
              <a:buFont typeface="Arial"/>
              <a:buChar char="•"/>
            </a:pPr>
            <a:r>
              <a:rPr lang="en-US" sz="2049" spc="-20">
                <a:solidFill>
                  <a:srgbClr val="DDE1E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NOW: Aktuální datum a čas (např. =NOW()).</a:t>
            </a:r>
          </a:p>
          <a:p>
            <a:pPr marL="442400" lvl="1" indent="-221200" algn="l">
              <a:lnSpc>
                <a:spcPts val="2458"/>
              </a:lnSpc>
              <a:buFont typeface="Arial"/>
              <a:buChar char="•"/>
            </a:pPr>
            <a:r>
              <a:rPr lang="en-US" sz="2049" spc="-20">
                <a:solidFill>
                  <a:srgbClr val="DDE1E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TODAY: Aktuální datum (např. =TODAY()).</a:t>
            </a:r>
          </a:p>
          <a:p>
            <a:pPr marL="442400" lvl="1" indent="-221200" algn="l">
              <a:lnSpc>
                <a:spcPts val="2458"/>
              </a:lnSpc>
              <a:spcBef>
                <a:spcPct val="0"/>
              </a:spcBef>
              <a:buFont typeface="Arial"/>
              <a:buChar char="•"/>
            </a:pPr>
            <a:r>
              <a:rPr lang="en-US" sz="2049" spc="-20">
                <a:solidFill>
                  <a:srgbClr val="DDE1E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DATEDIF: Rozdíl mezi dvěma daty (např. počet dnů nebo měsíců).</a:t>
            </a:r>
          </a:p>
          <a:p>
            <a:pPr marL="0" lvl="0" indent="0" algn="l">
              <a:lnSpc>
                <a:spcPts val="2458"/>
              </a:lnSpc>
              <a:spcBef>
                <a:spcPct val="0"/>
              </a:spcBef>
            </a:pPr>
            <a:endParaRPr lang="en-US" sz="2049" spc="-20">
              <a:solidFill>
                <a:srgbClr val="DDE1E0"/>
              </a:solidFill>
              <a:latin typeface="Barlow SemiCondensed"/>
              <a:ea typeface="Barlow SemiCondensed"/>
              <a:cs typeface="Barlow SemiCondensed"/>
              <a:sym typeface="Barlow SemiCondense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041170" y="6658457"/>
            <a:ext cx="3446579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 spc="-21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VYHLEDÁVACÍ FUNKCE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068286" y="6348895"/>
            <a:ext cx="6047458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4"/>
              </a:lnSpc>
            </a:pPr>
            <a:endParaRPr/>
          </a:p>
          <a:p>
            <a:pPr marL="445148" lvl="1" indent="-222574" algn="l">
              <a:lnSpc>
                <a:spcPts val="2474"/>
              </a:lnSpc>
              <a:buFont typeface="Arial"/>
              <a:buChar char="•"/>
            </a:pPr>
            <a:r>
              <a:rPr lang="en-US" sz="2061" spc="-20">
                <a:solidFill>
                  <a:srgbClr val="DDE1E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VLOOKUP/XLOOKUP: Hledání hodnot ve sloupcích.</a:t>
            </a:r>
          </a:p>
          <a:p>
            <a:pPr marL="445148" lvl="1" indent="-222574" algn="l">
              <a:lnSpc>
                <a:spcPts val="2474"/>
              </a:lnSpc>
              <a:buFont typeface="Arial"/>
              <a:buChar char="•"/>
            </a:pPr>
            <a:r>
              <a:rPr lang="en-US" sz="2061" spc="-20">
                <a:solidFill>
                  <a:srgbClr val="DDE1E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HLOOKUP: Hledání hodnot v řádcích.</a:t>
            </a:r>
          </a:p>
          <a:p>
            <a:pPr marL="445148" lvl="1" indent="-222574" algn="l">
              <a:lnSpc>
                <a:spcPts val="2474"/>
              </a:lnSpc>
              <a:spcBef>
                <a:spcPct val="0"/>
              </a:spcBef>
              <a:buFont typeface="Arial"/>
              <a:buChar char="•"/>
            </a:pPr>
            <a:r>
              <a:rPr lang="en-US" sz="2061" spc="-20">
                <a:solidFill>
                  <a:srgbClr val="DDE1E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INDEX + MATCH: Flexibilní vyhledávání dat.</a:t>
            </a:r>
          </a:p>
          <a:p>
            <a:pPr marL="0" lvl="0" indent="0" algn="l">
              <a:lnSpc>
                <a:spcPts val="2474"/>
              </a:lnSpc>
              <a:spcBef>
                <a:spcPct val="0"/>
              </a:spcBef>
            </a:pPr>
            <a:endParaRPr lang="en-US" sz="2061" spc="-20">
              <a:solidFill>
                <a:srgbClr val="DDE1E0"/>
              </a:solidFill>
              <a:latin typeface="Barlow SemiCondensed"/>
              <a:ea typeface="Barlow SemiCondensed"/>
              <a:cs typeface="Barlow SemiCondensed"/>
              <a:sym typeface="Barlow SemiCondense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66750" y="624451"/>
            <a:ext cx="401002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1" spc="140">
                <a:solidFill>
                  <a:srgbClr val="888D8D"/>
                </a:solidFill>
                <a:latin typeface="Karnchang Expanded Medium"/>
                <a:ea typeface="Karnchang Expanded Medium"/>
                <a:cs typeface="Karnchang Expanded Medium"/>
                <a:sym typeface="Karnchang Expanded Medium"/>
              </a:rPr>
              <a:t>POUŽITÍ FUNKCÍ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6750" y="231437"/>
            <a:ext cx="401002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b="1" spc="140">
                <a:solidFill>
                  <a:srgbClr val="888D8D"/>
                </a:solidFill>
                <a:latin typeface="Karnchang Expanded Medium"/>
                <a:ea typeface="Karnchang Expanded Medium"/>
                <a:cs typeface="Karnchang Expanded Medium"/>
                <a:sym typeface="Karnchang Expanded Medium"/>
              </a:rPr>
              <a:t>SŠPTAJ PRODUCTIONS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41170" y="8796820"/>
            <a:ext cx="3446579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 spc="-2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LOGICKÉ FUNKCE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998936" y="8320570"/>
            <a:ext cx="6186157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4"/>
              </a:lnSpc>
            </a:pPr>
            <a:endParaRPr/>
          </a:p>
          <a:p>
            <a:pPr marL="445148" lvl="1" indent="-222574" algn="l">
              <a:lnSpc>
                <a:spcPts val="2474"/>
              </a:lnSpc>
              <a:buFont typeface="Arial"/>
              <a:buChar char="•"/>
            </a:pPr>
            <a:r>
              <a:rPr lang="en-US" sz="2061" spc="-20">
                <a:solidFill>
                  <a:srgbClr val="DDE1E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AND/OR: Kombinace více podmínek (např. =AND(A1&gt;10, B1&lt;20)).</a:t>
            </a:r>
          </a:p>
          <a:p>
            <a:pPr marL="445148" lvl="1" indent="-222574" algn="l">
              <a:lnSpc>
                <a:spcPts val="2474"/>
              </a:lnSpc>
              <a:spcBef>
                <a:spcPct val="0"/>
              </a:spcBef>
              <a:buFont typeface="Arial"/>
              <a:buChar char="•"/>
            </a:pPr>
            <a:r>
              <a:rPr lang="en-US" sz="2061" spc="-20">
                <a:solidFill>
                  <a:srgbClr val="DDE1E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NOT: Negace podmínky.</a:t>
            </a:r>
          </a:p>
          <a:p>
            <a:pPr marL="0" lvl="0" indent="0" algn="l">
              <a:lnSpc>
                <a:spcPts val="2474"/>
              </a:lnSpc>
              <a:spcBef>
                <a:spcPct val="0"/>
              </a:spcBef>
            </a:pPr>
            <a:endParaRPr lang="en-US" sz="2061" spc="-20">
              <a:solidFill>
                <a:srgbClr val="DDE1E0"/>
              </a:solidFill>
              <a:latin typeface="Barlow SemiCondensed"/>
              <a:ea typeface="Barlow SemiCondensed"/>
              <a:cs typeface="Barlow SemiCondensed"/>
              <a:sym typeface="Barlow SemiCondensed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cs-CZ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6593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666750" y="1093912"/>
          <a:ext cx="16954500" cy="6743451"/>
        </p:xfrm>
        <a:graphic>
          <a:graphicData uri="http://schemas.openxmlformats.org/drawingml/2006/table">
            <a:tbl>
              <a:tblPr/>
              <a:tblGrid>
                <a:gridCol w="5151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3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9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9718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00" u="none" strike="noStrike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=IF(A1&gt;10, SUM(B1:B10), AVERAGE(C1:C10))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1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00" u="none" strike="noStrike">
                          <a:solidFill>
                            <a:srgbClr val="FFFFFF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Pokud je hodnota v buňce A1 větší než 10, sečte hodnoty v oblasti B1:B10; jinak vypočítá průměr hodnot v oblasti C1:C10. Tento vzorec využívá SUM pro součet a AVERAGE pro průměr v závislosti na hodnotě v buňce A1.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3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00" u="none" strike="noStrike">
                          <a:solidFill>
                            <a:srgbClr val="FFFFFF"/>
                          </a:solidFill>
                          <a:latin typeface="Karnchang Expanded"/>
                          <a:ea typeface="Karnchang Expanded"/>
                          <a:cs typeface="Karnchang Expanded"/>
                          <a:sym typeface="Karnchang Expanded"/>
                        </a:rPr>
                        <a:t>Funkce IF se často používá k rozhodování, zda vykonat určitý výpočet nebo vrátit jiný výsledek na základě podmínky. Vnořením dalších funkcí do funkce IF můžeš řídit, co se má dělat v obou větvích podmínky.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001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00" u="none" strike="noStrike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=IF(AND(A1&gt;10, B1&lt;20), "Platí", "Neplatí")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1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00" u="none" strike="noStrike">
                          <a:solidFill>
                            <a:srgbClr val="FFFFFF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Pokud jsou obě podmínky (A1&gt;10 a B1&lt;20) pravdivé, vrátí "Platí". Jinak vrátí "Neplatí".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3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00" u="none" strike="noStrike">
                          <a:solidFill>
                            <a:srgbClr val="FFFFFF"/>
                          </a:solidFill>
                          <a:latin typeface="Karnchang Expanded"/>
                          <a:ea typeface="Karnchang Expanded"/>
                          <a:cs typeface="Karnchang Expanded"/>
                          <a:sym typeface="Karnchang Expanded"/>
                        </a:rPr>
                        <a:t>Logické funkce AND a OR mohou být použity vnořené v IF pro provádění složitějších podmínek, které zahrnují více faktorů.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812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00" u="none" strike="noStrike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=MID(A1, 1, LEN(A1)-3)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1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00" u="none" strike="noStrike">
                          <a:solidFill>
                            <a:srgbClr val="FFFFFF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Tento vzorec vezme text z buňky A1 a vrátí vše kromě posledních tří znaků (používá se zde kombinace LEN, která zjistí délku textu, a MID, která extrahuje část textu).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3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00" u="none" strike="noStrike">
                          <a:solidFill>
                            <a:srgbClr val="FFFFFF"/>
                          </a:solidFill>
                          <a:latin typeface="Karnchang Expanded"/>
                          <a:ea typeface="Karnchang Expanded"/>
                          <a:cs typeface="Karnchang Expanded"/>
                          <a:sym typeface="Karnchang Expanded"/>
                        </a:rPr>
                        <a:t>Funkce pro práci s textem, jako LEFT, RIGHT a MID, mohou být vnořeny do jiných funkcí pro získání konkrétních částí textu a následné manipulace.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812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00" u="none" strike="noStrike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=INDEX(B1:B10, MATCH(50, A1:A10, 0))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1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00" u="none" strike="noStrike">
                          <a:solidFill>
                            <a:srgbClr val="FFFFFF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Tento vzorec vyhledá hodnotu 50 v oblasti A1:A10 a vrátí odpovídající hodnotu z oblasti B1:B10.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3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00" u="none" strike="noStrike">
                          <a:solidFill>
                            <a:srgbClr val="FFFFFF"/>
                          </a:solidFill>
                          <a:latin typeface="Karnchang Expanded"/>
                          <a:ea typeface="Karnchang Expanded"/>
                          <a:cs typeface="Karnchang Expanded"/>
                          <a:sym typeface="Karnchang Expanded"/>
                        </a:rPr>
                        <a:t>Kombinace INDEX a MATCH je silný nástroj pro vyhledávání hodnot v tabulkách. Tento vzorec je flexibilní a umožňuje použít MATCH pro hledání pozice hodnoty a INDEX pro vrácení hodnoty z této pozice.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666750" y="625475"/>
            <a:ext cx="3925148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868686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4ITA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96102" y="625475"/>
            <a:ext cx="3925148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868686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SŠPTAJ PRODUCTIONS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750" y="8553450"/>
            <a:ext cx="10376729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5000">
                <a:solidFill>
                  <a:srgbClr val="F1F2F2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VNOŘENÉ FUNKCE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18424" y="8740502"/>
            <a:ext cx="9899452" cy="92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1F2F2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využívají výsledky jiné funkce jako své argumenty. 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66750" y="1097500"/>
            <a:ext cx="8477250" cy="220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20000" dirty="0">
                <a:solidFill>
                  <a:srgbClr val="2B2B2B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IMPORT DAT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09718" y="3375631"/>
            <a:ext cx="1976967" cy="3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1">
                <a:solidFill>
                  <a:srgbClr val="2B2B2B"/>
                </a:solidFill>
                <a:latin typeface="ITC Franklin Gothic LT Condensed Semi-Bold"/>
                <a:ea typeface="ITC Franklin Gothic LT Condensed Semi-Bold"/>
                <a:cs typeface="ITC Franklin Gothic LT Condensed Semi-Bold"/>
                <a:sym typeface="ITC Franklin Gothic LT Condensed Semi-Bold"/>
              </a:rPr>
              <a:t>TEXTOVÉ SOUBORY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31519" y="7356904"/>
            <a:ext cx="6356734" cy="86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Připoj</a:t>
            </a:r>
            <a:r>
              <a:rPr lang="en-US" sz="2100" u="none" strike="noStrike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ení k databázím (např. SQL Server, MySQL, Access) umožňuje import tabulek nebo dotazů.</a:t>
            </a:r>
          </a:p>
          <a:p>
            <a:pPr marL="0" lvl="0" indent="0" algn="l">
              <a:lnSpc>
                <a:spcPts val="2100"/>
              </a:lnSpc>
              <a:spcBef>
                <a:spcPct val="0"/>
              </a:spcBef>
            </a:pPr>
            <a:endParaRPr lang="en-US" sz="2100" u="none" strike="noStrike">
              <a:solidFill>
                <a:srgbClr val="2B2B2B"/>
              </a:solidFill>
              <a:latin typeface="ITC Franklin Gothic LT Condensed"/>
              <a:ea typeface="ITC Franklin Gothic LT Condensed"/>
              <a:cs typeface="ITC Franklin Gothic LT Condensed"/>
              <a:sym typeface="ITC Franklin Gothic LT Condense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209718" y="6951139"/>
            <a:ext cx="1111828" cy="3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1">
                <a:solidFill>
                  <a:srgbClr val="2B2B2B"/>
                </a:solidFill>
                <a:latin typeface="ITC Franklin Gothic LT Condensed Semi-Bold"/>
                <a:ea typeface="ITC Franklin Gothic LT Condensed Semi-Bold"/>
                <a:cs typeface="ITC Franklin Gothic LT Condensed Semi-Bold"/>
                <a:sym typeface="ITC Franklin Gothic LT Condensed Semi-Bold"/>
              </a:rPr>
              <a:t>DATABÁZE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31519" y="3802351"/>
            <a:ext cx="5524500" cy="86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i="1" u="none" strike="noStrike">
                <a:solidFill>
                  <a:srgbClr val="2B2B2B"/>
                </a:solidFill>
                <a:latin typeface="ITC Franklin Gothic LT Condensed Italics"/>
                <a:ea typeface="ITC Franklin Gothic LT Condensed Italics"/>
                <a:cs typeface="ITC Franklin Gothic LT Condensed Italics"/>
                <a:sym typeface="ITC Franklin Gothic LT Condensed Italics"/>
              </a:rPr>
              <a:t>CSV (Comma-Separated Values): Nejčastější formát pro výměnu tabulkových dat.</a:t>
            </a:r>
          </a:p>
          <a:p>
            <a:pPr marL="453392" lvl="1" indent="-226696" algn="l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i="1" u="none" strike="noStrike">
                <a:solidFill>
                  <a:srgbClr val="2B2B2B"/>
                </a:solidFill>
                <a:latin typeface="ITC Franklin Gothic LT Condensed Italics"/>
                <a:ea typeface="ITC Franklin Gothic LT Condensed Italics"/>
                <a:cs typeface="ITC Franklin Gothic LT Condensed Italics"/>
                <a:sym typeface="ITC Franklin Gothic LT Condensed Italics"/>
              </a:rPr>
              <a:t>TXT: Data oddělená tabulátory nebo jinými znaky.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5246" y="3802351"/>
            <a:ext cx="6356734" cy="3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Formáty jako XML, JSON, HTML tabulky z webových stránek.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16221" y="3375631"/>
            <a:ext cx="1976967" cy="3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1">
                <a:solidFill>
                  <a:srgbClr val="2B2B2B"/>
                </a:solidFill>
                <a:latin typeface="ITC Franklin Gothic LT Condensed Semi-Bold"/>
                <a:ea typeface="ITC Franklin Gothic LT Condensed Semi-Bold"/>
                <a:cs typeface="ITC Franklin Gothic LT Condensed Semi-Bold"/>
                <a:sym typeface="ITC Franklin Gothic LT Condensed Semi-Bold"/>
              </a:rPr>
              <a:t>EXTERNÍ SOUBORY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16221" y="7356904"/>
            <a:ext cx="6356734" cy="82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100"/>
              </a:lnSpc>
              <a:buFont typeface="Arial"/>
              <a:buChar char="•"/>
            </a:pPr>
            <a:r>
              <a:rPr lang="en-US" sz="2100" dirty="0" err="1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Načítání</a:t>
            </a:r>
            <a:r>
              <a:rPr lang="en-US" sz="2100" dirty="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 </a:t>
            </a:r>
            <a:r>
              <a:rPr lang="en-US" sz="2100" dirty="0" err="1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dat</a:t>
            </a:r>
            <a:r>
              <a:rPr lang="en-US" sz="2100" dirty="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 z URL </a:t>
            </a:r>
            <a:r>
              <a:rPr lang="en-US" sz="2100" dirty="0" err="1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nebo</a:t>
            </a:r>
            <a:r>
              <a:rPr lang="en-US" sz="2100" dirty="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 </a:t>
            </a:r>
            <a:r>
              <a:rPr lang="en-US" sz="2100" dirty="0" err="1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webových</a:t>
            </a:r>
            <a:r>
              <a:rPr lang="en-US" sz="2100" dirty="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 </a:t>
            </a:r>
            <a:r>
              <a:rPr lang="en-US" sz="2100" dirty="0" err="1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služeb</a:t>
            </a:r>
            <a:r>
              <a:rPr lang="en-US" sz="2100" dirty="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.</a:t>
            </a:r>
          </a:p>
          <a:p>
            <a:pPr marL="453392" lvl="1" indent="-226696" algn="l">
              <a:lnSpc>
                <a:spcPts val="2100"/>
              </a:lnSpc>
              <a:buFont typeface="Arial"/>
              <a:buChar char="•"/>
            </a:pPr>
            <a:r>
              <a:rPr lang="en-US" sz="2100" dirty="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Microsoft Excel (.</a:t>
            </a:r>
            <a:r>
              <a:rPr lang="en-US" sz="2100" dirty="0" err="1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xls</a:t>
            </a:r>
            <a:r>
              <a:rPr lang="en-US" sz="2100" dirty="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, .xlsx)</a:t>
            </a:r>
          </a:p>
          <a:p>
            <a:pPr marL="453392" lvl="1" indent="-226696" algn="l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LibreOffice (.</a:t>
            </a:r>
            <a:r>
              <a:rPr lang="en-US" sz="2100" dirty="0" err="1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ods</a:t>
            </a:r>
            <a:r>
              <a:rPr lang="en-US" sz="2100" dirty="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25735" y="6951139"/>
            <a:ext cx="5626773" cy="28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1" dirty="0">
                <a:solidFill>
                  <a:srgbClr val="2B2B2B"/>
                </a:solidFill>
                <a:latin typeface="ITC Franklin Gothic LT Condensed Semi-Bold"/>
                <a:ea typeface="ITC Franklin Gothic LT Condensed Semi-Bold"/>
                <a:cs typeface="ITC Franklin Gothic LT Condensed Semi-Bold"/>
                <a:sym typeface="ITC Franklin Gothic LT Condensed Semi-Bold"/>
              </a:rPr>
              <a:t>WEBOVÉ ZDROJE / DALŠÍ TABULKOVÉ FORMÁTY</a:t>
            </a:r>
          </a:p>
        </p:txBody>
      </p:sp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66750" y="6905625"/>
            <a:ext cx="3790979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4199" b="1" spc="-4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ŘAZENÍ DAT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40659" y="1019566"/>
            <a:ext cx="8220673" cy="3606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7"/>
              </a:lnSpc>
            </a:pP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Typy</a:t>
            </a:r>
            <a:r>
              <a:rPr lang="en-US" sz="2564" i="1" spc="-25" dirty="0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 </a:t>
            </a: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řazení</a:t>
            </a:r>
            <a:endParaRPr lang="en-US" sz="2564" i="1" spc="-25" dirty="0">
              <a:solidFill>
                <a:srgbClr val="DDE1E0"/>
              </a:solidFill>
              <a:latin typeface="Karnchang Italics"/>
              <a:ea typeface="Karnchang Italics"/>
              <a:cs typeface="Karnchang Italics"/>
              <a:sym typeface="Karnchang Italics"/>
            </a:endParaRPr>
          </a:p>
          <a:p>
            <a:pPr marL="553711" lvl="1" indent="-276855" algn="l">
              <a:lnSpc>
                <a:spcPts val="3077"/>
              </a:lnSpc>
              <a:buAutoNum type="arabicPeriod"/>
            </a:pP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Vzestupné</a:t>
            </a:r>
            <a:r>
              <a:rPr lang="en-US" sz="2564" i="1" spc="-25" dirty="0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/</a:t>
            </a: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sestupné</a:t>
            </a:r>
            <a:r>
              <a:rPr lang="en-US" sz="2564" i="1" spc="-25" dirty="0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 </a:t>
            </a: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řazení</a:t>
            </a:r>
            <a:endParaRPr lang="en-US" sz="2564" i="1" spc="-25" dirty="0">
              <a:solidFill>
                <a:srgbClr val="DDE1E0"/>
              </a:solidFill>
              <a:latin typeface="Karnchang Italics"/>
              <a:ea typeface="Karnchang Italics"/>
              <a:cs typeface="Karnchang Italics"/>
              <a:sym typeface="Karnchang Italics"/>
            </a:endParaRPr>
          </a:p>
          <a:p>
            <a:pPr marL="1107422" lvl="2" indent="-369141" algn="l">
              <a:lnSpc>
                <a:spcPts val="3077"/>
              </a:lnSpc>
              <a:buFont typeface="Arial"/>
              <a:buChar char="⚬"/>
            </a:pP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Hodnoty</a:t>
            </a:r>
            <a:r>
              <a:rPr lang="en-US" sz="2564" i="1" spc="-25" dirty="0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 se </a:t>
            </a: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řadí</a:t>
            </a:r>
            <a:r>
              <a:rPr lang="en-US" sz="2564" i="1" spc="-25" dirty="0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 od </a:t>
            </a: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nejnižší</a:t>
            </a:r>
            <a:r>
              <a:rPr lang="en-US" sz="2564" i="1" spc="-25" dirty="0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 k </a:t>
            </a: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nejvyšší</a:t>
            </a:r>
            <a:r>
              <a:rPr lang="en-US" sz="2564" i="1" spc="-25" dirty="0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 </a:t>
            </a: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nebo</a:t>
            </a:r>
            <a:r>
              <a:rPr lang="en-US" sz="2564" i="1" spc="-25" dirty="0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 </a:t>
            </a: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naopak</a:t>
            </a:r>
            <a:r>
              <a:rPr lang="en-US" sz="2564" i="1" spc="-25" dirty="0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:</a:t>
            </a:r>
          </a:p>
          <a:p>
            <a:pPr marL="1661133" lvl="3" indent="-415283" algn="l">
              <a:lnSpc>
                <a:spcPts val="3077"/>
              </a:lnSpc>
              <a:buFont typeface="Arial"/>
              <a:buChar char="￭"/>
            </a:pP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Čísla</a:t>
            </a:r>
            <a:r>
              <a:rPr lang="en-US" sz="2564" i="1" spc="-25" dirty="0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 (1, 2, 3, …)</a:t>
            </a:r>
          </a:p>
          <a:p>
            <a:pPr marL="1661133" lvl="3" indent="-415283" algn="l">
              <a:lnSpc>
                <a:spcPts val="3077"/>
              </a:lnSpc>
              <a:buFont typeface="Arial"/>
              <a:buChar char="￭"/>
            </a:pPr>
            <a:r>
              <a:rPr lang="en-US" sz="2564" i="1" spc="-25" dirty="0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Text (A–Z)</a:t>
            </a:r>
          </a:p>
          <a:p>
            <a:pPr marL="1661133" lvl="3" indent="-415283" algn="l">
              <a:lnSpc>
                <a:spcPts val="3077"/>
              </a:lnSpc>
              <a:buFont typeface="Arial"/>
              <a:buChar char="￭"/>
            </a:pPr>
            <a:r>
              <a:rPr lang="en-US" sz="2564" i="1" spc="-25" dirty="0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Datum (</a:t>
            </a: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nejstarší</a:t>
            </a:r>
            <a:r>
              <a:rPr lang="en-US" sz="2564" i="1" spc="-25" dirty="0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 → </a:t>
            </a: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nejnovější</a:t>
            </a:r>
            <a:r>
              <a:rPr lang="en-US" sz="2564" i="1" spc="-25" dirty="0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).</a:t>
            </a:r>
          </a:p>
          <a:p>
            <a:pPr marL="553711" lvl="1" indent="-276855" algn="l">
              <a:lnSpc>
                <a:spcPts val="3077"/>
              </a:lnSpc>
              <a:buAutoNum type="arabicPeriod"/>
            </a:pP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Vlastní</a:t>
            </a:r>
            <a:r>
              <a:rPr lang="en-US" sz="2564" i="1" spc="-25" dirty="0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 </a:t>
            </a: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řazení</a:t>
            </a:r>
            <a:endParaRPr lang="en-US" sz="2564" i="1" spc="-25" dirty="0">
              <a:solidFill>
                <a:srgbClr val="DDE1E0"/>
              </a:solidFill>
              <a:latin typeface="Karnchang Italics"/>
              <a:ea typeface="Karnchang Italics"/>
              <a:cs typeface="Karnchang Italics"/>
              <a:sym typeface="Karnchang Italics"/>
            </a:endParaRPr>
          </a:p>
          <a:p>
            <a:pPr marL="1107422" lvl="2" indent="-369141" algn="l">
              <a:lnSpc>
                <a:spcPts val="3077"/>
              </a:lnSpc>
              <a:spcBef>
                <a:spcPct val="0"/>
              </a:spcBef>
              <a:buFont typeface="Arial"/>
              <a:buChar char="⚬"/>
            </a:pP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Uživatelsky</a:t>
            </a:r>
            <a:r>
              <a:rPr lang="en-US" sz="2564" i="1" spc="-25" dirty="0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 </a:t>
            </a: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definované</a:t>
            </a:r>
            <a:r>
              <a:rPr lang="en-US" sz="2564" i="1" spc="-25" dirty="0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 </a:t>
            </a: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pořadí</a:t>
            </a:r>
            <a:r>
              <a:rPr lang="en-US" sz="2564" i="1" spc="-25" dirty="0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 (</a:t>
            </a: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např</a:t>
            </a:r>
            <a:r>
              <a:rPr lang="en-US" sz="2564" i="1" spc="-25" dirty="0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. </a:t>
            </a: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pondělí</a:t>
            </a:r>
            <a:r>
              <a:rPr lang="en-US" sz="2564" i="1" spc="-25" dirty="0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, </a:t>
            </a: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úterý</a:t>
            </a:r>
            <a:r>
              <a:rPr lang="en-US" sz="2564" i="1" spc="-25" dirty="0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, </a:t>
            </a:r>
            <a:r>
              <a:rPr lang="en-US" sz="2564" i="1" spc="-25" dirty="0" err="1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středa</a:t>
            </a:r>
            <a:r>
              <a:rPr lang="en-US" sz="2564" i="1" spc="-25" dirty="0">
                <a:solidFill>
                  <a:srgbClr val="DDE1E0"/>
                </a:solidFill>
                <a:latin typeface="Karnchang Italics"/>
                <a:ea typeface="Karnchang Italics"/>
                <a:cs typeface="Karnchang Italics"/>
                <a:sym typeface="Karnchang Italics"/>
              </a:rPr>
              <a:t>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0484" y="7264377"/>
            <a:ext cx="7701332" cy="220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                                                                je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proces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uspořádání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záznamů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podle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konkrétního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kritéria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,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jako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 je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abecední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pořadí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,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číselná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hodnota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, datum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nebo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vlastní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pravidla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.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Umožňuje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snadnou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analýzu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dat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,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identifikaci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trendů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 a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přehledné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uspořádání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 </a:t>
            </a:r>
            <a:r>
              <a:rPr lang="en-US" sz="1979" b="1" spc="-19" dirty="0" err="1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informací</a:t>
            </a:r>
            <a:r>
              <a:rPr lang="en-US" sz="1979" b="1" spc="-19" dirty="0">
                <a:solidFill>
                  <a:srgbClr val="DDE1E0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.</a:t>
            </a:r>
          </a:p>
          <a:p>
            <a:pPr algn="l">
              <a:lnSpc>
                <a:spcPts val="2374"/>
              </a:lnSpc>
            </a:pPr>
            <a:endParaRPr lang="en-US" sz="1979" b="1" spc="-19" dirty="0">
              <a:solidFill>
                <a:srgbClr val="DDE1E0"/>
              </a:solidFill>
              <a:latin typeface="Karnchang Expanded Bold"/>
              <a:ea typeface="Karnchang Expanded Bold"/>
              <a:cs typeface="Karnchang Expanded Bold"/>
              <a:sym typeface="Karnchang Expande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6750" y="624451"/>
            <a:ext cx="401002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1" spc="140">
                <a:solidFill>
                  <a:srgbClr val="DDE1E0"/>
                </a:solidFill>
                <a:latin typeface="Karnchang Expanded Medium"/>
                <a:ea typeface="Karnchang Expanded Medium"/>
                <a:cs typeface="Karnchang Expanded Medium"/>
                <a:sym typeface="Karnchang Expanded Medium"/>
              </a:rPr>
              <a:t>CATAM1TUS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11225" y="624451"/>
            <a:ext cx="401002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b="1" spc="140">
                <a:solidFill>
                  <a:srgbClr val="DDE1E0"/>
                </a:solidFill>
                <a:latin typeface="Karnchang Expanded Medium"/>
                <a:ea typeface="Karnchang Expanded Medium"/>
                <a:cs typeface="Karnchang Expanded Medium"/>
                <a:sym typeface="Karnchang Expanded Medium"/>
              </a:rPr>
              <a:t>SŠPTAJ PRODUCTIONS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1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981950"/>
            <a:ext cx="5134254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2"/>
              </a:lnSpc>
              <a:spcBef>
                <a:spcPct val="0"/>
              </a:spcBef>
            </a:pPr>
            <a:r>
              <a:rPr lang="en-US" sz="1802" b="1" spc="-36">
                <a:solidFill>
                  <a:srgbClr val="1C2122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Filtrování dat umožňuje zobrazit pouze ty řádky nebo hodnoty, které splňují určitá kritéria. Tato funkce usnadňuje analýzu a zpracování velkých datových sad, protože eliminuje nepotřebné nebo irelevantní informace.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6208224"/>
            <a:ext cx="5134254" cy="1368743"/>
            <a:chOff x="0" y="0"/>
            <a:chExt cx="6845672" cy="182499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33350"/>
              <a:ext cx="6845672" cy="693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94"/>
                </a:lnSpc>
                <a:spcBef>
                  <a:spcPct val="0"/>
                </a:spcBef>
              </a:pPr>
              <a:r>
                <a:rPr lang="en-US" sz="2828" b="1">
                  <a:solidFill>
                    <a:srgbClr val="515252"/>
                  </a:solidFill>
                  <a:latin typeface="Karnchang Expanded Bold"/>
                  <a:ea typeface="Karnchang Expanded Bold"/>
                  <a:cs typeface="Karnchang Expanded Bold"/>
                  <a:sym typeface="Karnchang Expanded Bold"/>
                </a:rPr>
                <a:t>Dynamické filtrování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84230"/>
              <a:ext cx="6845672" cy="1340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012" lvl="1" indent="-171006" algn="l">
                <a:lnSpc>
                  <a:spcPts val="1900"/>
                </a:lnSpc>
                <a:buFont typeface="Arial"/>
                <a:buChar char="•"/>
              </a:pPr>
              <a:r>
                <a:rPr lang="en-US" sz="1584" spc="158">
                  <a:solidFill>
                    <a:srgbClr val="000000"/>
                  </a:solidFill>
                  <a:latin typeface="Karnchang"/>
                  <a:ea typeface="Karnchang"/>
                  <a:cs typeface="Karnchang"/>
                  <a:sym typeface="Karnchang"/>
                </a:rPr>
                <a:t>Některé tabulkové kalkulátory umožňují aplikaci dynamických filtrů, které se automaticky přizpůsobují při změně dat.</a:t>
              </a:r>
            </a:p>
            <a:p>
              <a:pPr algn="l">
                <a:lnSpc>
                  <a:spcPts val="1900"/>
                </a:lnSpc>
                <a:spcBef>
                  <a:spcPct val="0"/>
                </a:spcBef>
              </a:pPr>
              <a:endParaRPr lang="en-US" sz="1584" spc="158">
                <a:solidFill>
                  <a:srgbClr val="000000"/>
                </a:solidFill>
                <a:latin typeface="Karnchang"/>
                <a:ea typeface="Karnchang"/>
                <a:cs typeface="Karnchang"/>
                <a:sym typeface="Karnchang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6750" y="4699373"/>
            <a:ext cx="3754689" cy="1131638"/>
            <a:chOff x="0" y="0"/>
            <a:chExt cx="5006252" cy="1508850"/>
          </a:xfrm>
        </p:grpSpPr>
        <p:sp>
          <p:nvSpPr>
            <p:cNvPr id="7" name="TextBox 7"/>
            <p:cNvSpPr txBox="1"/>
            <p:nvPr/>
          </p:nvSpPr>
          <p:spPr>
            <a:xfrm>
              <a:off x="0" y="-133350"/>
              <a:ext cx="5006252" cy="693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94"/>
                </a:lnSpc>
                <a:spcBef>
                  <a:spcPct val="0"/>
                </a:spcBef>
              </a:pPr>
              <a:r>
                <a:rPr lang="en-US" sz="2828" b="1">
                  <a:solidFill>
                    <a:srgbClr val="515252"/>
                  </a:solidFill>
                  <a:latin typeface="Karnchang Expanded Bold"/>
                  <a:ea typeface="Karnchang Expanded Bold"/>
                  <a:cs typeface="Karnchang Expanded Bold"/>
                  <a:sym typeface="Karnchang Expanded Bold"/>
                </a:rPr>
                <a:t>Pokročilý filtr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4230"/>
              <a:ext cx="5006252" cy="1024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012" lvl="1" indent="-171006" algn="l">
                <a:lnSpc>
                  <a:spcPts val="19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584" spc="158">
                  <a:solidFill>
                    <a:srgbClr val="000000"/>
                  </a:solidFill>
                  <a:latin typeface="Karnchang"/>
                  <a:ea typeface="Karnchang"/>
                  <a:cs typeface="Karnchang"/>
                  <a:sym typeface="Karnchang"/>
                </a:rPr>
                <a:t>Nabízí možnost definovat složitější kritéria, včetně použití více podmínek najednou.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83944" y="5961082"/>
            <a:ext cx="3239058" cy="547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48"/>
              </a:lnSpc>
              <a:spcBef>
                <a:spcPct val="0"/>
              </a:spcBef>
            </a:pPr>
            <a:r>
              <a:rPr lang="en-US" sz="2790" b="1">
                <a:solidFill>
                  <a:srgbClr val="515252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Filtr podle barev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83944" y="5634372"/>
            <a:ext cx="9548021" cy="30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396" lvl="1" indent="-168698" algn="l">
              <a:lnSpc>
                <a:spcPts val="1875"/>
              </a:lnSpc>
              <a:spcBef>
                <a:spcPct val="0"/>
              </a:spcBef>
              <a:buFont typeface="Arial"/>
              <a:buChar char="•"/>
            </a:pPr>
            <a:r>
              <a:rPr lang="en-US" sz="1562" spc="156">
                <a:solidFill>
                  <a:srgbClr val="000000"/>
                </a:solidFill>
                <a:latin typeface="Karnchang"/>
                <a:ea typeface="Karnchang"/>
                <a:cs typeface="Karnchang"/>
                <a:sym typeface="Karnchang"/>
              </a:rPr>
              <a:t>Výběr záznamů podle časového intervalu (např. „zobrazit data od 1.1.2025 do 31.1.2025“).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83944" y="6516830"/>
            <a:ext cx="8398325" cy="30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396" lvl="1" indent="-168698" algn="l">
              <a:lnSpc>
                <a:spcPts val="1875"/>
              </a:lnSpc>
              <a:spcBef>
                <a:spcPct val="0"/>
              </a:spcBef>
              <a:buFont typeface="Arial"/>
              <a:buChar char="•"/>
            </a:pPr>
            <a:r>
              <a:rPr lang="en-US" sz="1562" spc="156">
                <a:solidFill>
                  <a:srgbClr val="000000"/>
                </a:solidFill>
                <a:latin typeface="Karnchang"/>
                <a:ea typeface="Karnchang"/>
                <a:cs typeface="Karnchang"/>
                <a:sym typeface="Karnchang"/>
              </a:rPr>
              <a:t>Filtrování podle barvy buňky nebo textu (pokud jsou data barevně označená).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08089" y="8101013"/>
            <a:ext cx="7523876" cy="17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5" lvl="1" indent="-151133" algn="l">
              <a:lnSpc>
                <a:spcPts val="1680"/>
              </a:lnSpc>
              <a:buFont typeface="Arial"/>
              <a:buChar char="•"/>
            </a:pPr>
            <a:r>
              <a:rPr lang="en-US" sz="1400" spc="140">
                <a:solidFill>
                  <a:srgbClr val="000000"/>
                </a:solidFill>
                <a:latin typeface="Karnchang"/>
                <a:ea typeface="Karnchang"/>
                <a:cs typeface="Karnchang"/>
                <a:sym typeface="Karnchang"/>
              </a:rPr>
              <a:t>Kombinace více kritérií (např. „Zobrazit zaměstnance, kteří pracují v Marketingu A mají plat &gt; 50 000 Kč“)</a:t>
            </a:r>
          </a:p>
          <a:p>
            <a:pPr marL="302265" lvl="1" indent="-151133" algn="l">
              <a:lnSpc>
                <a:spcPts val="1680"/>
              </a:lnSpc>
              <a:buFont typeface="Arial"/>
              <a:buChar char="•"/>
            </a:pPr>
            <a:r>
              <a:rPr lang="en-US" sz="1400" spc="140">
                <a:solidFill>
                  <a:srgbClr val="000000"/>
                </a:solidFill>
                <a:latin typeface="Karnchang"/>
                <a:ea typeface="Karnchang"/>
                <a:cs typeface="Karnchang"/>
                <a:sym typeface="Karnchang"/>
              </a:rPr>
              <a:t>V pokročilém filtru lze zadat více podmínek s logikou AND/OR.</a:t>
            </a:r>
          </a:p>
          <a:p>
            <a:pPr marL="302265" lvl="1" indent="-151133" algn="l">
              <a:lnSpc>
                <a:spcPts val="1680"/>
              </a:lnSpc>
              <a:buFont typeface="Arial"/>
              <a:buChar char="•"/>
            </a:pPr>
            <a:r>
              <a:rPr lang="en-US" sz="1400" spc="140">
                <a:solidFill>
                  <a:srgbClr val="000000"/>
                </a:solidFill>
                <a:latin typeface="Karnchang"/>
                <a:ea typeface="Karnchang"/>
                <a:cs typeface="Karnchang"/>
                <a:sym typeface="Karnchang"/>
              </a:rPr>
              <a:t>Některé tabulkové kalkulátory umožňují vytvoření vlastních filtrů pomocí funkcí jako FILTER nebo podmíněného formátování.</a:t>
            </a:r>
          </a:p>
          <a:p>
            <a:pPr marL="302265" lvl="1" indent="-151133" algn="l">
              <a:lnSpc>
                <a:spcPts val="1680"/>
              </a:lnSpc>
              <a:buFont typeface="Arial"/>
              <a:buChar char="•"/>
            </a:pPr>
            <a:r>
              <a:rPr lang="en-US" sz="1400" spc="140">
                <a:solidFill>
                  <a:srgbClr val="000000"/>
                </a:solidFill>
                <a:latin typeface="Karnchang"/>
                <a:ea typeface="Karnchang"/>
                <a:cs typeface="Karnchang"/>
                <a:sym typeface="Karnchang"/>
              </a:rPr>
              <a:t>Filtrované tabulky</a:t>
            </a:r>
          </a:p>
          <a:p>
            <a:pPr marL="302265" lvl="1" indent="-151133" algn="l">
              <a:lnSpc>
                <a:spcPts val="1680"/>
              </a:lnSpc>
              <a:spcBef>
                <a:spcPct val="0"/>
              </a:spcBef>
              <a:buFont typeface="Arial"/>
              <a:buChar char="•"/>
            </a:pPr>
            <a:r>
              <a:rPr lang="en-US" sz="1400" spc="140">
                <a:solidFill>
                  <a:srgbClr val="000000"/>
                </a:solidFill>
                <a:latin typeface="Karnchang"/>
                <a:ea typeface="Karnchang"/>
                <a:cs typeface="Karnchang"/>
                <a:sym typeface="Karnchang"/>
              </a:rPr>
              <a:t>Dynamicky vytvořené tabulky, které se automaticky aktualizují při změně dat nebo přidání nových záznamů.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6750" y="662551"/>
            <a:ext cx="4010025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1" spc="-28">
                <a:solidFill>
                  <a:srgbClr val="1C2122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4ITA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11225" y="662551"/>
            <a:ext cx="4010025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b="1" spc="-28">
                <a:solidFill>
                  <a:srgbClr val="1C2122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SŠPTAJ PRODUCTIONS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6750" y="721801"/>
            <a:ext cx="5800170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515252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FILTROVÁNÍ DAT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66750" y="3093526"/>
            <a:ext cx="4375318" cy="1605848"/>
            <a:chOff x="0" y="0"/>
            <a:chExt cx="5833757" cy="214113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133350"/>
              <a:ext cx="5833757" cy="693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94"/>
                </a:lnSpc>
                <a:spcBef>
                  <a:spcPct val="0"/>
                </a:spcBef>
              </a:pPr>
              <a:r>
                <a:rPr lang="en-US" sz="2828" b="1">
                  <a:solidFill>
                    <a:srgbClr val="515252"/>
                  </a:solidFill>
                  <a:latin typeface="Karnchang Expanded Bold"/>
                  <a:ea typeface="Karnchang Expanded Bold"/>
                  <a:cs typeface="Karnchang Expanded Bold"/>
                  <a:sym typeface="Karnchang Expanded Bold"/>
                </a:rPr>
                <a:t>Automatický filtr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84230"/>
              <a:ext cx="5833757" cy="1656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012" lvl="1" indent="-171006" algn="l">
                <a:lnSpc>
                  <a:spcPts val="19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584" spc="158">
                  <a:solidFill>
                    <a:srgbClr val="000000"/>
                  </a:solidFill>
                  <a:latin typeface="Karnchang"/>
                  <a:ea typeface="Karnchang"/>
                  <a:cs typeface="Karnchang"/>
                  <a:sym typeface="Karnchang"/>
                </a:rPr>
                <a:t>Jednoduchý způsob filtrování pomocí rozevírací nabídky v záhlaví tabulky.</a:t>
              </a:r>
            </a:p>
            <a:p>
              <a:pPr marL="342012" lvl="1" indent="-171006" algn="l">
                <a:lnSpc>
                  <a:spcPts val="19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584" spc="158">
                  <a:solidFill>
                    <a:srgbClr val="000000"/>
                  </a:solidFill>
                  <a:latin typeface="Karnchang"/>
                  <a:ea typeface="Karnchang"/>
                  <a:cs typeface="Karnchang"/>
                  <a:sym typeface="Karnchang"/>
                </a:rPr>
                <a:t>Umožňuje rychle vybrat konkrétní hodnoty nebo definovat podmínky.</a:t>
              </a:r>
            </a:p>
            <a:p>
              <a:pPr algn="l">
                <a:lnSpc>
                  <a:spcPts val="1900"/>
                </a:lnSpc>
                <a:spcBef>
                  <a:spcPct val="0"/>
                </a:spcBef>
              </a:pPr>
              <a:endParaRPr lang="en-US" sz="1584" spc="158">
                <a:solidFill>
                  <a:srgbClr val="000000"/>
                </a:solidFill>
                <a:latin typeface="Karnchang"/>
                <a:ea typeface="Karnchang"/>
                <a:cs typeface="Karnchang"/>
                <a:sym typeface="Karnchang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269461" y="721801"/>
            <a:ext cx="6089944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515252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TYPY FILTRŮ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83944" y="2117604"/>
            <a:ext cx="5656281" cy="547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48"/>
              </a:lnSpc>
              <a:spcBef>
                <a:spcPct val="0"/>
              </a:spcBef>
            </a:pPr>
            <a:r>
              <a:rPr lang="en-US" sz="2790" b="1">
                <a:solidFill>
                  <a:srgbClr val="515252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Jednoduché filtrování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83944" y="3467871"/>
            <a:ext cx="3428275" cy="547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48"/>
              </a:lnSpc>
              <a:spcBef>
                <a:spcPct val="0"/>
              </a:spcBef>
            </a:pPr>
            <a:r>
              <a:rPr lang="en-US" sz="2790" b="1">
                <a:solidFill>
                  <a:srgbClr val="515252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Textové filtrování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69461" y="4270589"/>
            <a:ext cx="3382350" cy="547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48"/>
              </a:lnSpc>
              <a:spcBef>
                <a:spcPct val="0"/>
              </a:spcBef>
            </a:pPr>
            <a:r>
              <a:rPr lang="en-US" sz="2790" b="1">
                <a:solidFill>
                  <a:srgbClr val="515252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Číselné filtrování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83944" y="5078623"/>
            <a:ext cx="3045549" cy="547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48"/>
              </a:lnSpc>
              <a:spcBef>
                <a:spcPct val="0"/>
              </a:spcBef>
            </a:pPr>
            <a:r>
              <a:rPr lang="en-US" sz="2790" b="1">
                <a:solidFill>
                  <a:srgbClr val="515252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Filtr podle data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83944" y="2598928"/>
            <a:ext cx="4316259" cy="768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396" lvl="1" indent="-168698" algn="l">
              <a:lnSpc>
                <a:spcPts val="1875"/>
              </a:lnSpc>
              <a:spcBef>
                <a:spcPct val="0"/>
              </a:spcBef>
              <a:buFont typeface="Arial"/>
              <a:buChar char="•"/>
            </a:pPr>
            <a:r>
              <a:rPr lang="en-US" sz="1562" spc="156">
                <a:solidFill>
                  <a:srgbClr val="000000"/>
                </a:solidFill>
                <a:latin typeface="Karnchang"/>
                <a:ea typeface="Karnchang"/>
                <a:cs typeface="Karnchang"/>
                <a:sym typeface="Karnchang"/>
              </a:rPr>
              <a:t>Výběr konkrétních hodnot nebo podmínek (např. „zobrazit pouze hodnoty &gt; 50“).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83944" y="3949195"/>
            <a:ext cx="5900285" cy="30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396" lvl="1" indent="-168698" algn="l">
              <a:lnSpc>
                <a:spcPts val="1875"/>
              </a:lnSpc>
              <a:spcBef>
                <a:spcPct val="0"/>
              </a:spcBef>
              <a:buFont typeface="Arial"/>
              <a:buChar char="•"/>
            </a:pPr>
            <a:r>
              <a:rPr lang="en-US" sz="1562" spc="156">
                <a:solidFill>
                  <a:srgbClr val="000000"/>
                </a:solidFill>
                <a:latin typeface="Karnchang"/>
                <a:ea typeface="Karnchang"/>
                <a:cs typeface="Karnchang"/>
                <a:sym typeface="Karnchang"/>
              </a:rPr>
              <a:t>Filtrování podle obsahu (začíná/obsahuje/končí na..)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69461" y="4751913"/>
            <a:ext cx="3869155" cy="30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396" lvl="1" indent="-168698" algn="l">
              <a:lnSpc>
                <a:spcPts val="1875"/>
              </a:lnSpc>
              <a:spcBef>
                <a:spcPct val="0"/>
              </a:spcBef>
              <a:buFont typeface="Arial"/>
              <a:buChar char="•"/>
            </a:pPr>
            <a:r>
              <a:rPr lang="en-US" sz="1562" spc="156">
                <a:solidFill>
                  <a:srgbClr val="000000"/>
                </a:solidFill>
                <a:latin typeface="Karnchang"/>
                <a:ea typeface="Karnchang"/>
                <a:cs typeface="Karnchang"/>
                <a:sym typeface="Karnchang"/>
              </a:rPr>
              <a:t>Větší než, menší než, rovno apod.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66909" y="7672388"/>
            <a:ext cx="339647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515252"/>
                </a:solidFill>
                <a:latin typeface="Karnchang Expanded Bold"/>
                <a:ea typeface="Karnchang Expanded Bold"/>
                <a:cs typeface="Karnchang Expanded Bold"/>
                <a:sym typeface="Karnchang Expanded Bold"/>
              </a:rPr>
              <a:t>Pokročilé filtrování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23" b="-16743"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TextBox 3"/>
          <p:cNvSpPr txBox="1"/>
          <p:nvPr/>
        </p:nvSpPr>
        <p:spPr>
          <a:xfrm>
            <a:off x="666750" y="1098218"/>
            <a:ext cx="5696367" cy="220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000"/>
              </a:lnSpc>
              <a:spcBef>
                <a:spcPct val="0"/>
              </a:spcBef>
            </a:pPr>
            <a:r>
              <a:rPr lang="en-US" sz="20000">
                <a:solidFill>
                  <a:srgbClr val="2B2B2B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OVĚŘENÍ DAT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58125" y="656649"/>
            <a:ext cx="9685161" cy="68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62"/>
              </a:lnSpc>
              <a:spcBef>
                <a:spcPct val="0"/>
              </a:spcBef>
            </a:pPr>
            <a:r>
              <a:rPr lang="en-US" sz="210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Ověření dat (data validation) je funkce, která omezuje nebo kontroluje typ a hodnoty dat, která lze zadat do buněk. Pomáhá zabránit chybám, zajistit konzistenci a usnadnit práci s tabulkami.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8125" y="1870515"/>
            <a:ext cx="9685161" cy="295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endParaRPr/>
          </a:p>
          <a:p>
            <a:pPr marL="453390" lvl="1" indent="-226695" algn="l">
              <a:lnSpc>
                <a:spcPts val="2562"/>
              </a:lnSpc>
              <a:buFont typeface="Arial"/>
              <a:buChar char="•"/>
            </a:pPr>
            <a:r>
              <a:rPr lang="en-US" sz="210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Zajištění správnosti dat</a:t>
            </a:r>
          </a:p>
          <a:p>
            <a:pPr marL="906780" lvl="2" indent="-302260" algn="l">
              <a:lnSpc>
                <a:spcPts val="2562"/>
              </a:lnSpc>
              <a:buFont typeface="Arial"/>
              <a:buChar char="⚬"/>
            </a:pPr>
            <a:r>
              <a:rPr lang="en-US" sz="210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Např. povolení pouze číselných hodnot nebo dat v konkrétním rozsahu.</a:t>
            </a:r>
          </a:p>
          <a:p>
            <a:pPr marL="453390" lvl="1" indent="-226695" algn="l">
              <a:lnSpc>
                <a:spcPts val="2562"/>
              </a:lnSpc>
              <a:buFont typeface="Arial"/>
              <a:buChar char="•"/>
            </a:pPr>
            <a:r>
              <a:rPr lang="en-US" sz="210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Omezení vstupu</a:t>
            </a:r>
          </a:p>
          <a:p>
            <a:pPr marL="906780" lvl="2" indent="-302260" algn="l">
              <a:lnSpc>
                <a:spcPts val="2562"/>
              </a:lnSpc>
              <a:buFont typeface="Arial"/>
              <a:buChar char="⚬"/>
            </a:pPr>
            <a:r>
              <a:rPr lang="en-US" sz="210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Zadání je možné pouze z předdefinovaného seznamu hodnot (např. ano/ne).</a:t>
            </a:r>
          </a:p>
          <a:p>
            <a:pPr marL="453390" lvl="1" indent="-226695" algn="l">
              <a:lnSpc>
                <a:spcPts val="2562"/>
              </a:lnSpc>
              <a:buFont typeface="Arial"/>
              <a:buChar char="•"/>
            </a:pPr>
            <a:r>
              <a:rPr lang="en-US" sz="210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Zlepšení uživatelského prostředí</a:t>
            </a:r>
          </a:p>
          <a:p>
            <a:pPr marL="906780" lvl="2" indent="-302260" algn="l">
              <a:lnSpc>
                <a:spcPts val="2562"/>
              </a:lnSpc>
              <a:buFont typeface="Arial"/>
              <a:buChar char="⚬"/>
            </a:pPr>
            <a:r>
              <a:rPr lang="en-US" sz="210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Automatické nabídky a varovné zprávy usnadňují zadávání dat.</a:t>
            </a:r>
          </a:p>
          <a:p>
            <a:pPr marL="453390" lvl="1" indent="-226695" algn="l">
              <a:lnSpc>
                <a:spcPts val="2562"/>
              </a:lnSpc>
              <a:buFont typeface="Arial"/>
              <a:buChar char="•"/>
            </a:pPr>
            <a:r>
              <a:rPr lang="en-US" sz="210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Prevence chyb při analýze dat</a:t>
            </a:r>
          </a:p>
          <a:p>
            <a:pPr marL="906780" lvl="2" indent="-302260" algn="l">
              <a:lnSpc>
                <a:spcPts val="2562"/>
              </a:lnSpc>
              <a:spcBef>
                <a:spcPct val="0"/>
              </a:spcBef>
              <a:buFont typeface="Arial"/>
              <a:buChar char="⚬"/>
            </a:pPr>
            <a:r>
              <a:rPr lang="en-US" sz="210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Ověření brání nesprávnému zadání, což může vést k chybným výpočtům.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61124" y="5330080"/>
            <a:ext cx="9685161" cy="425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endParaRPr/>
          </a:p>
          <a:p>
            <a:pPr marL="453390" lvl="1" indent="-226695" algn="l">
              <a:lnSpc>
                <a:spcPts val="2562"/>
              </a:lnSpc>
              <a:buAutoNum type="arabicPeriod"/>
            </a:pPr>
            <a:r>
              <a:rPr lang="en-US" sz="210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Číselné hodnoty</a:t>
            </a:r>
          </a:p>
          <a:p>
            <a:pPr marL="906780" lvl="2" indent="-302260" algn="l">
              <a:lnSpc>
                <a:spcPts val="2562"/>
              </a:lnSpc>
              <a:buFont typeface="Arial"/>
              <a:buChar char="⚬"/>
            </a:pPr>
            <a:r>
              <a:rPr lang="en-US" sz="210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Povolení pouze čísel z určitého rozsahu (např. mezi 1 a 100).</a:t>
            </a:r>
          </a:p>
          <a:p>
            <a:pPr marL="453390" lvl="1" indent="-226695" algn="l">
              <a:lnSpc>
                <a:spcPts val="2562"/>
              </a:lnSpc>
              <a:buAutoNum type="arabicPeriod"/>
            </a:pPr>
            <a:r>
              <a:rPr lang="en-US" sz="210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Datum a čas</a:t>
            </a:r>
          </a:p>
          <a:p>
            <a:pPr marL="906780" lvl="2" indent="-302260" algn="l">
              <a:lnSpc>
                <a:spcPts val="2562"/>
              </a:lnSpc>
              <a:buFont typeface="Arial"/>
              <a:buChar char="⚬"/>
            </a:pPr>
            <a:r>
              <a:rPr lang="en-US" sz="210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Povolení pouze dat v určitém intervalu (např. „1.1.2025 až 31.12.2025“).</a:t>
            </a:r>
          </a:p>
          <a:p>
            <a:pPr marL="453390" lvl="1" indent="-226695" algn="l">
              <a:lnSpc>
                <a:spcPts val="2562"/>
              </a:lnSpc>
              <a:buAutoNum type="arabicPeriod"/>
            </a:pPr>
            <a:r>
              <a:rPr lang="en-US" sz="210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Seznam hodnot</a:t>
            </a:r>
          </a:p>
          <a:p>
            <a:pPr marL="906780" lvl="2" indent="-302260" algn="l">
              <a:lnSpc>
                <a:spcPts val="2562"/>
              </a:lnSpc>
              <a:buFont typeface="Arial"/>
              <a:buChar char="⚬"/>
            </a:pPr>
            <a:r>
              <a:rPr lang="en-US" sz="210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Uživatelský vstup je omezen na předem definovaný seznam (např. pondělí, úterý, středa).</a:t>
            </a:r>
          </a:p>
          <a:p>
            <a:pPr marL="453390" lvl="1" indent="-226695" algn="l">
              <a:lnSpc>
                <a:spcPts val="2562"/>
              </a:lnSpc>
              <a:buAutoNum type="arabicPeriod"/>
            </a:pPr>
            <a:r>
              <a:rPr lang="en-US" sz="210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Textová délka</a:t>
            </a:r>
          </a:p>
          <a:p>
            <a:pPr marL="906780" lvl="2" indent="-302260" algn="l">
              <a:lnSpc>
                <a:spcPts val="2562"/>
              </a:lnSpc>
              <a:buFont typeface="Arial"/>
              <a:buChar char="⚬"/>
            </a:pPr>
            <a:r>
              <a:rPr lang="en-US" sz="210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Ověření, že text splňuje určitý počet znaků (např. maximálně 10 znaků).</a:t>
            </a:r>
          </a:p>
          <a:p>
            <a:pPr marL="453390" lvl="1" indent="-226695" algn="l">
              <a:lnSpc>
                <a:spcPts val="2562"/>
              </a:lnSpc>
              <a:buAutoNum type="arabicPeriod"/>
            </a:pPr>
            <a:r>
              <a:rPr lang="en-US" sz="210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Vlastní pravidla</a:t>
            </a:r>
          </a:p>
          <a:p>
            <a:pPr marL="906780" lvl="2" indent="-302260" algn="l">
              <a:lnSpc>
                <a:spcPts val="2562"/>
              </a:lnSpc>
              <a:spcBef>
                <a:spcPct val="0"/>
              </a:spcBef>
              <a:buFont typeface="Arial"/>
              <a:buChar char="⚬"/>
            </a:pPr>
            <a:r>
              <a:rPr lang="en-US" sz="2100">
                <a:solidFill>
                  <a:srgbClr val="2B2B2B"/>
                </a:solidFill>
                <a:latin typeface="ITC Franklin Gothic LT Condensed"/>
                <a:ea typeface="ITC Franklin Gothic LT Condensed"/>
                <a:cs typeface="ITC Franklin Gothic LT Condensed"/>
                <a:sym typeface="ITC Franklin Gothic LT Condensed"/>
              </a:rPr>
              <a:t>Ověření na základě vlastních vzorců (např. „hodnota v buňce A1 musí být větší než hodnota v buňce B1“).</a:t>
            </a:r>
          </a:p>
          <a:p>
            <a:pPr marL="906780" lvl="2" indent="-302260" algn="l">
              <a:lnSpc>
                <a:spcPts val="2562"/>
              </a:lnSpc>
              <a:spcBef>
                <a:spcPct val="0"/>
              </a:spcBef>
              <a:buFont typeface="Arial"/>
              <a:buChar char="⚬"/>
            </a:pPr>
            <a:endParaRPr lang="en-US" sz="2100">
              <a:solidFill>
                <a:srgbClr val="2B2B2B"/>
              </a:solidFill>
              <a:latin typeface="ITC Franklin Gothic LT Condensed"/>
              <a:ea typeface="ITC Franklin Gothic LT Condensed"/>
              <a:cs typeface="ITC Franklin Gothic LT Condensed"/>
              <a:sym typeface="ITC Franklin Gothic LT Condense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69569" y="1594218"/>
            <a:ext cx="282384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25"/>
              </a:lnSpc>
              <a:spcBef>
                <a:spcPct val="0"/>
              </a:spcBef>
            </a:pPr>
            <a:r>
              <a:rPr lang="en-US" sz="7500">
                <a:solidFill>
                  <a:srgbClr val="2B2B2B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K ČEMU SLOUŽÍ?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82190" y="5075034"/>
            <a:ext cx="309851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25"/>
              </a:lnSpc>
              <a:spcBef>
                <a:spcPct val="0"/>
              </a:spcBef>
            </a:pPr>
            <a:r>
              <a:rPr lang="en-US" sz="7500">
                <a:solidFill>
                  <a:srgbClr val="2B2B2B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TYPY OVĚŘENÍ DAT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8311610"/>
            <a:ext cx="16954500" cy="220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000"/>
              </a:lnSpc>
              <a:spcBef>
                <a:spcPct val="0"/>
              </a:spcBef>
            </a:pPr>
            <a:r>
              <a:rPr lang="en-US" sz="20000">
                <a:solidFill>
                  <a:srgbClr val="F1F2F2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SOUHRNY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2092326"/>
            <a:ext cx="4764017" cy="951756"/>
            <a:chOff x="0" y="0"/>
            <a:chExt cx="1254721" cy="2506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721" cy="250668"/>
            </a:xfrm>
            <a:custGeom>
              <a:avLst/>
              <a:gdLst/>
              <a:ahLst/>
              <a:cxnLst/>
              <a:rect l="l" t="t" r="r" b="b"/>
              <a:pathLst>
                <a:path w="1254721" h="250668">
                  <a:moveTo>
                    <a:pt x="0" y="0"/>
                  </a:moveTo>
                  <a:lnTo>
                    <a:pt x="1254721" y="0"/>
                  </a:lnTo>
                  <a:lnTo>
                    <a:pt x="1254721" y="250668"/>
                  </a:lnTo>
                  <a:lnTo>
                    <a:pt x="0" y="2506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BDBDBD"/>
              </a:solidFill>
              <a:prstDash val="solid"/>
              <a:miter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254721" cy="260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1F2F2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Součty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6750" y="3196482"/>
            <a:ext cx="4764017" cy="951756"/>
            <a:chOff x="0" y="0"/>
            <a:chExt cx="1254721" cy="2506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721" cy="250668"/>
            </a:xfrm>
            <a:custGeom>
              <a:avLst/>
              <a:gdLst/>
              <a:ahLst/>
              <a:cxnLst/>
              <a:rect l="l" t="t" r="r" b="b"/>
              <a:pathLst>
                <a:path w="1254721" h="250668">
                  <a:moveTo>
                    <a:pt x="0" y="0"/>
                  </a:moveTo>
                  <a:lnTo>
                    <a:pt x="1254721" y="0"/>
                  </a:lnTo>
                  <a:lnTo>
                    <a:pt x="1254721" y="250668"/>
                  </a:lnTo>
                  <a:lnTo>
                    <a:pt x="0" y="2506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BDBDBD"/>
              </a:solidFill>
              <a:prstDash val="solid"/>
              <a:miter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254721" cy="260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1F2F2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Počty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6750" y="4300638"/>
            <a:ext cx="4764017" cy="951756"/>
            <a:chOff x="0" y="0"/>
            <a:chExt cx="1254721" cy="2506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4721" cy="250668"/>
            </a:xfrm>
            <a:custGeom>
              <a:avLst/>
              <a:gdLst/>
              <a:ahLst/>
              <a:cxnLst/>
              <a:rect l="l" t="t" r="r" b="b"/>
              <a:pathLst>
                <a:path w="1254721" h="250668">
                  <a:moveTo>
                    <a:pt x="0" y="0"/>
                  </a:moveTo>
                  <a:lnTo>
                    <a:pt x="1254721" y="0"/>
                  </a:lnTo>
                  <a:lnTo>
                    <a:pt x="1254721" y="250668"/>
                  </a:lnTo>
                  <a:lnTo>
                    <a:pt x="0" y="2506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BDBDBD"/>
              </a:solidFill>
              <a:prstDash val="solid"/>
              <a:miter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254721" cy="260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1F2F2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Průměry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6750" y="5404795"/>
            <a:ext cx="4764017" cy="951756"/>
            <a:chOff x="0" y="0"/>
            <a:chExt cx="1254721" cy="2506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4721" cy="250668"/>
            </a:xfrm>
            <a:custGeom>
              <a:avLst/>
              <a:gdLst/>
              <a:ahLst/>
              <a:cxnLst/>
              <a:rect l="l" t="t" r="r" b="b"/>
              <a:pathLst>
                <a:path w="1254721" h="250668">
                  <a:moveTo>
                    <a:pt x="0" y="0"/>
                  </a:moveTo>
                  <a:lnTo>
                    <a:pt x="1254721" y="0"/>
                  </a:lnTo>
                  <a:lnTo>
                    <a:pt x="1254721" y="250668"/>
                  </a:lnTo>
                  <a:lnTo>
                    <a:pt x="0" y="2506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BDBDBD"/>
              </a:solidFill>
              <a:prstDash val="solid"/>
              <a:miter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254721" cy="260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1F2F2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Maxima a minima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6750" y="6590585"/>
            <a:ext cx="4764017" cy="951756"/>
            <a:chOff x="0" y="0"/>
            <a:chExt cx="1254721" cy="2506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4721" cy="250668"/>
            </a:xfrm>
            <a:custGeom>
              <a:avLst/>
              <a:gdLst/>
              <a:ahLst/>
              <a:cxnLst/>
              <a:rect l="l" t="t" r="r" b="b"/>
              <a:pathLst>
                <a:path w="1254721" h="250668">
                  <a:moveTo>
                    <a:pt x="0" y="0"/>
                  </a:moveTo>
                  <a:lnTo>
                    <a:pt x="1254721" y="0"/>
                  </a:lnTo>
                  <a:lnTo>
                    <a:pt x="1254721" y="250668"/>
                  </a:lnTo>
                  <a:lnTo>
                    <a:pt x="0" y="2506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BDBDBD"/>
              </a:solidFill>
              <a:prstDash val="solid"/>
              <a:miter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1254721" cy="260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1F2F2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Procentuální souhrny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430767" y="3196482"/>
            <a:ext cx="12596282" cy="951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161" lvl="1" indent="-337081" algn="l">
              <a:lnSpc>
                <a:spcPts val="3747"/>
              </a:lnSpc>
              <a:buFont typeface="Arial"/>
              <a:buChar char="•"/>
            </a:pPr>
            <a:r>
              <a:rPr lang="en-US" sz="312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Počet buněk obsahujících data nebo splňujících určitá kritéria.</a:t>
            </a:r>
          </a:p>
          <a:p>
            <a:pPr marL="674161" lvl="1" indent="-337081" algn="l">
              <a:lnSpc>
                <a:spcPts val="3747"/>
              </a:lnSpc>
              <a:spcBef>
                <a:spcPct val="0"/>
              </a:spcBef>
              <a:buFont typeface="Arial"/>
              <a:buChar char="•"/>
            </a:pPr>
            <a:r>
              <a:rPr lang="en-US" sz="312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Příklad: Počet zákazníků, kteří nakoupili více než 10 položek.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30767" y="4300638"/>
            <a:ext cx="12596282" cy="951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161" lvl="1" indent="-337081" algn="l">
              <a:lnSpc>
                <a:spcPts val="3747"/>
              </a:lnSpc>
              <a:buFont typeface="Arial"/>
              <a:buChar char="•"/>
            </a:pPr>
            <a:r>
              <a:rPr lang="en-US" sz="312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Průměrná hodnota dat.</a:t>
            </a:r>
          </a:p>
          <a:p>
            <a:pPr marL="674161" lvl="1" indent="-337081" algn="l">
              <a:lnSpc>
                <a:spcPts val="3747"/>
              </a:lnSpc>
              <a:spcBef>
                <a:spcPct val="0"/>
              </a:spcBef>
              <a:buFont typeface="Arial"/>
              <a:buChar char="•"/>
            </a:pPr>
            <a:r>
              <a:rPr lang="en-US" sz="312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Příklad: Průměrná hodnota objednávky.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30767" y="2092326"/>
            <a:ext cx="10009055" cy="951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161" lvl="1" indent="-337081" algn="l">
              <a:lnSpc>
                <a:spcPts val="3747"/>
              </a:lnSpc>
              <a:buFont typeface="Arial"/>
              <a:buChar char="•"/>
            </a:pPr>
            <a:r>
              <a:rPr lang="en-US" sz="312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Sčítání hodnot v řádcích nebo sloupcích.</a:t>
            </a:r>
          </a:p>
          <a:p>
            <a:pPr marL="674161" lvl="1" indent="-337081" algn="l">
              <a:lnSpc>
                <a:spcPts val="3747"/>
              </a:lnSpc>
              <a:spcBef>
                <a:spcPct val="0"/>
              </a:spcBef>
              <a:buFont typeface="Arial"/>
              <a:buChar char="•"/>
            </a:pPr>
            <a:r>
              <a:rPr lang="en-US" sz="312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Příklad: Celkový prodej produktů v určitém období.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30767" y="5400704"/>
            <a:ext cx="12596282" cy="951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161" lvl="1" indent="-337081" algn="l">
              <a:lnSpc>
                <a:spcPts val="3747"/>
              </a:lnSpc>
              <a:buFont typeface="Arial"/>
              <a:buChar char="•"/>
            </a:pPr>
            <a:r>
              <a:rPr lang="en-US" sz="312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Nejvyšší a nejnižší hodnota v dané oblasti.</a:t>
            </a:r>
          </a:p>
          <a:p>
            <a:pPr marL="674161" lvl="1" indent="-337081" algn="l">
              <a:lnSpc>
                <a:spcPts val="3747"/>
              </a:lnSpc>
              <a:spcBef>
                <a:spcPct val="0"/>
              </a:spcBef>
              <a:buFont typeface="Arial"/>
              <a:buChar char="•"/>
            </a:pPr>
            <a:r>
              <a:rPr lang="en-US" sz="312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Příklad: Nejvyšší dosažený zisk v měsíci.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30767" y="6588540"/>
            <a:ext cx="12596282" cy="951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161" lvl="1" indent="-337081" algn="l">
              <a:lnSpc>
                <a:spcPts val="3747"/>
              </a:lnSpc>
              <a:buFont typeface="Arial"/>
              <a:buChar char="•"/>
            </a:pPr>
            <a:r>
              <a:rPr lang="en-US" sz="312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Výpočet podílu jednotlivých hodnot na celkovém součtu.</a:t>
            </a:r>
          </a:p>
          <a:p>
            <a:pPr marL="674161" lvl="1" indent="-337081" algn="l">
              <a:lnSpc>
                <a:spcPts val="3747"/>
              </a:lnSpc>
              <a:spcBef>
                <a:spcPct val="0"/>
              </a:spcBef>
              <a:buFont typeface="Arial"/>
              <a:buChar char="•"/>
            </a:pPr>
            <a:r>
              <a:rPr lang="en-US" sz="312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Příklad: Podíl jednotlivých produktů na celkovém obratu.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79436" y="7886399"/>
            <a:ext cx="8248001" cy="1767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3"/>
              </a:lnSpc>
              <a:spcBef>
                <a:spcPct val="0"/>
              </a:spcBef>
            </a:pPr>
            <a:r>
              <a:rPr lang="en-US" sz="2928" b="1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jsou klíčovým nástrojem pro rychlou analýzu dat. Umožňují spočítat, sečíst, průměrovat nebo jinak sumarizovat velké množství informací do přehledné podoby.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6750" y="854077"/>
            <a:ext cx="3205236" cy="1085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9"/>
              </a:lnSpc>
              <a:spcBef>
                <a:spcPct val="0"/>
              </a:spcBef>
            </a:pPr>
            <a:r>
              <a:rPr lang="en-US" sz="9999">
                <a:solidFill>
                  <a:srgbClr val="F1F2F2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Typy souhrnů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1536</Words>
  <Application>Microsoft Office PowerPoint</Application>
  <PresentationFormat>Vlastní</PresentationFormat>
  <Paragraphs>195</Paragraphs>
  <Slides>13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24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38" baseType="lpstr">
      <vt:lpstr>Calibri</vt:lpstr>
      <vt:lpstr>ITC Benguiat Bold</vt:lpstr>
      <vt:lpstr>Roboto Mono</vt:lpstr>
      <vt:lpstr>Inter</vt:lpstr>
      <vt:lpstr>Karnchang</vt:lpstr>
      <vt:lpstr>ITC Franklin Gothic LT Condensed Italics</vt:lpstr>
      <vt:lpstr>Klein</vt:lpstr>
      <vt:lpstr>Arial</vt:lpstr>
      <vt:lpstr>TT Mussels</vt:lpstr>
      <vt:lpstr>Bricolage Grotesque Bold</vt:lpstr>
      <vt:lpstr>ITC Franklin Gothic LT Condensed Semi-Bold</vt:lpstr>
      <vt:lpstr>Karnchang Expanded Medium</vt:lpstr>
      <vt:lpstr>ITC Benguiat</vt:lpstr>
      <vt:lpstr>Karnchang Expanded Bold</vt:lpstr>
      <vt:lpstr>Extenda 30 Deca</vt:lpstr>
      <vt:lpstr>Karnchang Italics</vt:lpstr>
      <vt:lpstr>Karnchang Expanded Thin</vt:lpstr>
      <vt:lpstr>Klein Black</vt:lpstr>
      <vt:lpstr>Roboto Mono Bold</vt:lpstr>
      <vt:lpstr>Bricolage Grotesque</vt:lpstr>
      <vt:lpstr>Karnchang Expanded</vt:lpstr>
      <vt:lpstr>Barlow SemiCondensed</vt:lpstr>
      <vt:lpstr>ITC Franklin Gothic LT Condensed</vt:lpstr>
      <vt:lpstr>Aptos Display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Nigga</dc:title>
  <cp:lastModifiedBy>Kadlec Oldřich</cp:lastModifiedBy>
  <cp:revision>10</cp:revision>
  <dcterms:created xsi:type="dcterms:W3CDTF">2006-08-16T00:00:00Z</dcterms:created>
  <dcterms:modified xsi:type="dcterms:W3CDTF">2025-01-21T09:43:46Z</dcterms:modified>
  <dc:identifier>DAGcq0rFAIY</dc:identifier>
</cp:coreProperties>
</file>